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4" autoAdjust="0"/>
    <p:restoredTop sz="94624" autoAdjust="0"/>
  </p:normalViewPr>
  <p:slideViewPr>
    <p:cSldViewPr>
      <p:cViewPr varScale="1">
        <p:scale>
          <a:sx n="69" d="100"/>
          <a:sy n="69" d="100"/>
        </p:scale>
        <p:origin x="-1392" y="-102"/>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56992-1D24-4EA4-ACA8-98E793855813}" type="datetimeFigureOut">
              <a:rPr lang="en-US" smtClean="0"/>
              <a:pPr/>
              <a:t>10/Aug/2015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CF893A-A90B-447A-A35F-64590F6D3F33}" type="slidenum">
              <a:rPr lang="en-US" smtClean="0"/>
              <a:pPr/>
              <a:t>‹#›</a:t>
            </a:fld>
            <a:endParaRPr lang="en-US"/>
          </a:p>
        </p:txBody>
      </p:sp>
    </p:spTree>
    <p:extLst>
      <p:ext uri="{BB962C8B-B14F-4D97-AF65-F5344CB8AC3E}">
        <p14:creationId xmlns="" xmlns:p14="http://schemas.microsoft.com/office/powerpoint/2010/main" val="292560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83F604-BE30-4F21-8D1E-DABA5FC7EEF7}" type="datetime1">
              <a:rPr lang="en-US" smtClean="0"/>
              <a:pPr/>
              <a:t>10/Aug/2015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66CC3-FE03-4F11-80A6-397548641122}" type="datetime1">
              <a:rPr lang="en-US" smtClean="0"/>
              <a:pPr/>
              <a:t>10/Aug/2015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0E0943-A9D2-4ACA-9EAA-5E08EFF613C7}" type="datetime1">
              <a:rPr lang="en-US" smtClean="0"/>
              <a:pPr/>
              <a:t>10/Aug/2015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7F90CC-B712-48F0-BF98-E247062FEBC5}" type="datetime1">
              <a:rPr lang="en-US" smtClean="0"/>
              <a:pPr/>
              <a:t>10/Aug/2015</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CC41C5-1C12-441B-A47B-4657B3B5012A}" type="datetime1">
              <a:rPr lang="en-US" smtClean="0"/>
              <a:pPr/>
              <a:t>10/Aug/2015</a:t>
            </a:fld>
            <a:endParaRPr lang="en-US"/>
          </a:p>
        </p:txBody>
      </p:sp>
      <p:sp>
        <p:nvSpPr>
          <p:cNvPr id="8" name="Footer Placeholder 7"/>
          <p:cNvSpPr>
            <a:spLocks noGrp="1"/>
          </p:cNvSpPr>
          <p:nvPr>
            <p:ph type="ftr" sz="quarter" idx="11"/>
          </p:nvPr>
        </p:nvSpPr>
        <p:spPr/>
        <p:txBody>
          <a:bodyPr/>
          <a:lstStyle/>
          <a:p>
            <a:r>
              <a:rPr lang="en-US" smtClean="0"/>
              <a:t>© Jnana Prabodhini Educational Resource Centre</a:t>
            </a:r>
            <a:endParaRPr lang="en-US"/>
          </a:p>
        </p:txBody>
      </p:sp>
      <p:sp>
        <p:nvSpPr>
          <p:cNvPr id="9" name="Slide Number Placeholder 8"/>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FA1589-B0C6-4DDD-8934-1DA4AD44CCA5}" type="datetime1">
              <a:rPr lang="en-US" smtClean="0"/>
              <a:pPr/>
              <a:t>10/Aug/2015</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5" name="Slide Number Placeholder 4"/>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9F99F-FC09-4196-AB6A-3CF50A55709F}" type="datetime1">
              <a:rPr lang="en-US" smtClean="0"/>
              <a:pPr/>
              <a:t>10/Aug/2015</a:t>
            </a:fld>
            <a:endParaRPr lang="en-US"/>
          </a:p>
        </p:txBody>
      </p:sp>
      <p:sp>
        <p:nvSpPr>
          <p:cNvPr id="3" name="Footer Placeholder 2"/>
          <p:cNvSpPr>
            <a:spLocks noGrp="1"/>
          </p:cNvSpPr>
          <p:nvPr>
            <p:ph type="ftr" sz="quarter" idx="11"/>
          </p:nvPr>
        </p:nvSpPr>
        <p:spPr/>
        <p:txBody>
          <a:bodyPr/>
          <a:lstStyle/>
          <a:p>
            <a:r>
              <a:rPr lang="en-US" smtClean="0"/>
              <a:t>© Jnana Prabodhini Educational Resource Centre</a:t>
            </a:r>
            <a:endParaRPr lang="en-US"/>
          </a:p>
        </p:txBody>
      </p:sp>
      <p:sp>
        <p:nvSpPr>
          <p:cNvPr id="4" name="Slide Number Placeholder 3"/>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7CBBBC-FAB4-446A-9468-F4EBEAE50B86}" type="datetime1">
              <a:rPr lang="en-US" smtClean="0"/>
              <a:pPr/>
              <a:t>10/Aug/2015</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D56EE-FCC0-4D5E-A8D9-27095123D9DB}" type="datetime1">
              <a:rPr lang="en-US" smtClean="0"/>
              <a:pPr/>
              <a:t>10/Aug/2015</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A323E6-A609-467A-8EC2-B2728C1AC1F7}" type="datetime1">
              <a:rPr lang="en-US" smtClean="0"/>
              <a:pPr/>
              <a:t>10/Aug/2015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CA570-3DFF-48AF-A7A3-395D234B365C}" type="datetime1">
              <a:rPr lang="en-US" smtClean="0"/>
              <a:pPr/>
              <a:t>10/Aug/2015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5000" b="-2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0D3BF2-C8F3-4C1B-8436-5CF5D94DE188}" type="datetime1">
              <a:rPr lang="en-US" smtClean="0"/>
              <a:pPr/>
              <a:t>10/Aug/2015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Jnana Prabodhini Educational Resource Centre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5DD117-FB78-43B1-86B5-B103C64D5D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71600"/>
            <a:ext cx="5867400" cy="14478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4500" dirty="0" smtClean="0">
                <a:latin typeface="Arial Unicode MS" pitchFamily="34" charset="-128"/>
                <a:ea typeface="Arial Unicode MS" pitchFamily="34" charset="-128"/>
                <a:cs typeface="Arial Unicode MS" pitchFamily="34" charset="-128"/>
              </a:rPr>
              <a:t>Transmission Of Heat</a:t>
            </a:r>
            <a:r>
              <a:rPr lang="mr-IN" sz="4500" dirty="0" smtClean="0">
                <a:latin typeface="Arial Unicode MS" pitchFamily="34" charset="-128"/>
                <a:ea typeface="Arial Unicode MS" pitchFamily="34" charset="-128"/>
                <a:cs typeface="Arial Unicode MS" pitchFamily="34" charset="-128"/>
              </a:rPr>
              <a:t> </a:t>
            </a:r>
            <a:endParaRPr lang="en-US" sz="45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a:t>
            </a:fld>
            <a:endParaRPr lang="en-US"/>
          </a:p>
        </p:txBody>
      </p:sp>
      <p:sp>
        <p:nvSpPr>
          <p:cNvPr id="4" name="Footer Placeholder 3"/>
          <p:cNvSpPr>
            <a:spLocks noGrp="1"/>
          </p:cNvSpPr>
          <p:nvPr>
            <p:ph type="ftr" sz="quarter" idx="11"/>
          </p:nvPr>
        </p:nvSpPr>
        <p:spPr/>
        <p:txBody>
          <a:bodyPr/>
          <a:lstStyle/>
          <a:p>
            <a:r>
              <a:rPr lang="en-US" dirty="0" smtClean="0">
                <a:solidFill>
                  <a:srgbClr val="FF0000"/>
                </a:solidFill>
              </a:rPr>
              <a:t>© </a:t>
            </a:r>
            <a:r>
              <a:rPr lang="en-US" dirty="0" err="1" smtClean="0">
                <a:solidFill>
                  <a:srgbClr val="FF0000"/>
                </a:solidFill>
              </a:rPr>
              <a:t>Jnana</a:t>
            </a:r>
            <a:r>
              <a:rPr lang="en-US" dirty="0" smtClean="0">
                <a:solidFill>
                  <a:srgbClr val="FF0000"/>
                </a:solidFill>
              </a:rPr>
              <a:t> </a:t>
            </a:r>
            <a:r>
              <a:rPr lang="en-US" dirty="0" err="1" smtClean="0">
                <a:solidFill>
                  <a:srgbClr val="FF0000"/>
                </a:solidFill>
              </a:rPr>
              <a:t>Prabodhini</a:t>
            </a:r>
            <a:r>
              <a:rPr lang="en-US" dirty="0" smtClean="0">
                <a:solidFill>
                  <a:srgbClr val="FF0000"/>
                </a:solidFill>
              </a:rPr>
              <a:t> Educational Resource Centre</a:t>
            </a:r>
            <a:endParaRPr lang="en-US" dirty="0">
              <a:solidFill>
                <a:srgbClr val="FF0000"/>
              </a:solidFill>
            </a:endParaRPr>
          </a:p>
        </p:txBody>
      </p:sp>
      <p:pic>
        <p:nvPicPr>
          <p:cNvPr id="25602" name="Picture 2" descr="https://encrypted-tbn1.gstatic.com/images?q=tbn:ANd9GcRPz35EgJW7EB7ZABg9gzg8neaaq1a9DwsuQb63aTNCnQBqjdhrxg"/>
          <p:cNvPicPr>
            <a:picLocks noChangeAspect="1" noChangeArrowheads="1"/>
          </p:cNvPicPr>
          <p:nvPr/>
        </p:nvPicPr>
        <p:blipFill>
          <a:blip r:embed="rId2"/>
          <a:srcRect/>
          <a:stretch>
            <a:fillRect/>
          </a:stretch>
        </p:blipFill>
        <p:spPr bwMode="auto">
          <a:xfrm>
            <a:off x="2400300" y="3124200"/>
            <a:ext cx="4343400" cy="256844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533400"/>
            <a:ext cx="4572000" cy="27432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The capacity to do a work is called as energy . Heat is a form of energy. Heat helps in cooking food. Heat makes steam of water in a pressure cooker. Due to pressure of steam the lid moves and the cooker whistles. </a:t>
            </a:r>
            <a:r>
              <a:rPr lang="en-US" sz="2000" dirty="0" smtClean="0">
                <a:latin typeface="Arial Unicode MS" pitchFamily="34" charset="-128"/>
                <a:ea typeface="Arial Unicode MS" pitchFamily="34" charset="-128"/>
                <a:cs typeface="Arial Unicode MS" pitchFamily="34" charset="-128"/>
              </a:rPr>
              <a:t>Steam </a:t>
            </a:r>
            <a:r>
              <a:rPr lang="en-US" sz="2000" dirty="0" smtClean="0">
                <a:latin typeface="Arial Unicode MS" pitchFamily="34" charset="-128"/>
                <a:ea typeface="Arial Unicode MS" pitchFamily="34" charset="-128"/>
                <a:cs typeface="Arial Unicode MS" pitchFamily="34" charset="-128"/>
              </a:rPr>
              <a:t>goes out. This means heat gives energy to water.</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24578" name="Picture 2" descr="https://encrypted-tbn1.gstatic.com/images?q=tbn:ANd9GcSbfKDeazHhS3p-MPyAANTCCjxVBtsMibDUfACvFaU-ypIA4zA2eQ"/>
          <p:cNvPicPr>
            <a:picLocks noChangeAspect="1" noChangeArrowheads="1"/>
          </p:cNvPicPr>
          <p:nvPr/>
        </p:nvPicPr>
        <p:blipFill>
          <a:blip r:embed="rId2"/>
          <a:srcRect/>
          <a:stretch>
            <a:fillRect/>
          </a:stretch>
        </p:blipFill>
        <p:spPr bwMode="auto">
          <a:xfrm>
            <a:off x="3376613" y="3657600"/>
            <a:ext cx="2390775" cy="191452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533400"/>
            <a:ext cx="6248400" cy="33401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To know the quantity of heat in water or any item , we count the ‘temperature’. Temperature is quantity of heat in an item. </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Ice is colder then plain water. Plain water is colder then warm water. Warm water is colder then hot water. We know the difference in hotness of items by touching , but we </a:t>
            </a:r>
            <a:r>
              <a:rPr lang="en-US" sz="2000" dirty="0" smtClean="0">
                <a:latin typeface="Arial Unicode MS" pitchFamily="34" charset="-128"/>
                <a:ea typeface="Arial Unicode MS" pitchFamily="34" charset="-128"/>
                <a:cs typeface="Arial Unicode MS" pitchFamily="34" charset="-128"/>
              </a:rPr>
              <a:t>cannot </a:t>
            </a:r>
            <a:r>
              <a:rPr lang="en-US" sz="2000" dirty="0" smtClean="0">
                <a:latin typeface="Arial Unicode MS" pitchFamily="34" charset="-128"/>
                <a:ea typeface="Arial Unicode MS" pitchFamily="34" charset="-128"/>
                <a:cs typeface="Arial Unicode MS" pitchFamily="34" charset="-128"/>
              </a:rPr>
              <a:t>count it.</a:t>
            </a:r>
            <a:r>
              <a:rPr lang="mr-IN" sz="2000" dirty="0" smtClean="0">
                <a:latin typeface="Arial Unicode MS" pitchFamily="34" charset="-128"/>
                <a:ea typeface="Arial Unicode MS" pitchFamily="34" charset="-128"/>
                <a:cs typeface="Arial Unicode MS" pitchFamily="34" charset="-128"/>
              </a:rPr>
              <a:t/>
            </a:r>
            <a:br>
              <a:rPr lang="mr-IN"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Temperature helps in knowing the difference .</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3</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23554" name="Picture 2" descr="https://encrypted-tbn1.gstatic.com/images?q=tbn:ANd9GcS7wEb_uZ5I796dR7BOyBUBKUAOFlhpxdeyNeN3ctG7D53Ve7V5LKkA09u6"/>
          <p:cNvPicPr>
            <a:picLocks noChangeAspect="1" noChangeArrowheads="1"/>
          </p:cNvPicPr>
          <p:nvPr/>
        </p:nvPicPr>
        <p:blipFill>
          <a:blip r:embed="rId2"/>
          <a:srcRect/>
          <a:stretch>
            <a:fillRect/>
          </a:stretch>
        </p:blipFill>
        <p:spPr bwMode="auto">
          <a:xfrm>
            <a:off x="3924300" y="4495800"/>
            <a:ext cx="1295400" cy="123825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762000"/>
            <a:ext cx="5638800" cy="18288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When you have fever ,the heat in your body is more then </a:t>
            </a:r>
            <a:r>
              <a:rPr lang="en-US" sz="2000" dirty="0" smtClean="0">
                <a:latin typeface="Arial Unicode MS" pitchFamily="34" charset="-128"/>
                <a:ea typeface="Arial Unicode MS" pitchFamily="34" charset="-128"/>
                <a:cs typeface="Arial Unicode MS" pitchFamily="34" charset="-128"/>
              </a:rPr>
              <a:t>it’s </a:t>
            </a:r>
            <a:r>
              <a:rPr lang="en-US" sz="2000" dirty="0" smtClean="0">
                <a:latin typeface="Arial Unicode MS" pitchFamily="34" charset="-128"/>
                <a:ea typeface="Arial Unicode MS" pitchFamily="34" charset="-128"/>
                <a:cs typeface="Arial Unicode MS" pitchFamily="34" charset="-128"/>
              </a:rPr>
              <a:t>normally. We </a:t>
            </a:r>
            <a:r>
              <a:rPr lang="en-US" sz="2000" dirty="0" smtClean="0">
                <a:latin typeface="Arial Unicode MS" pitchFamily="34" charset="-128"/>
                <a:ea typeface="Arial Unicode MS" pitchFamily="34" charset="-128"/>
                <a:cs typeface="Arial Unicode MS" pitchFamily="34" charset="-128"/>
              </a:rPr>
              <a:t>cannot </a:t>
            </a:r>
            <a:r>
              <a:rPr lang="en-US" sz="2000" dirty="0" smtClean="0">
                <a:latin typeface="Arial Unicode MS" pitchFamily="34" charset="-128"/>
                <a:ea typeface="Arial Unicode MS" pitchFamily="34" charset="-128"/>
                <a:cs typeface="Arial Unicode MS" pitchFamily="34" charset="-128"/>
              </a:rPr>
              <a:t>say the temperature of our body as hot , cold , more , less because the whole body does not have same temperature.</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4</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sp>
        <p:nvSpPr>
          <p:cNvPr id="22530" name="AutoShape 2" descr="data:image/jpeg;base64,/9j/4AAQSkZJRgABAQAAAQABAAD/2wCEAAkGBxQREBUUEBQVFRQWFBcWFhYXGBQYFxUYGhUWGhUYFxceHCggHB8lGxgWIzEhJSksLi4uFx8zRDMtNygtLi0BCgoKDg0OGxAQGzIkICYsMCwsMiwvLCwsNDQsLCwsMCwsLCwsLCwsLCwsLCwsLCwsLCwsLCwsLCwsLCwsLCwsLP/AABEIAMABBwMBEQACEQEDEQH/xAAcAAEAAgIDAQAAAAAAAAAAAAAABQYEBwECAwj/xABIEAACAQMCAgcEBgUKBAcAAAABAgMABBESIQUxBgcTIkFRYTJxgZEUI0JScqEzgpKxwSQ0Q2Jzk6Kz0fBTY7LTFRclNVSDwv/EABsBAQACAwEBAAAAAAAAAAAAAAABBAIDBQYH/8QAOREAAgECBAMFBgYBBAMBAAAAAAECAxEEEiExBUFREyJhcYEUMpGh0fAGM0KxweFSFSNi8TQ1ciT/2gAMAwEAAhEDEQA/AN40AoBQCgFAKAUAoBQCgFAKAUBwBjlQHNAYPFOMW9sNVzPFCPAyOqZ92TvQFS4h1sWCbQ9tcnOPqYzp/bfSpHuJrCVWEfeZnGEpbIgrvrfkJ+oscDzmmUf4UVv31oljKS53Niw1RkTJ1n8SJyBZqPBezlbH6xlGfkK1PHx5I2LCPqdf/Mzifnaf3Mv/AHaj29f4k+yPqB1m8T87Q/8A0y/96nt8f8R7I+pmW/WzegfWW1s580klj/Iq376zWOp80zB4WZkL1vXHjYxkelyc/DMNZe20iPZZklb9cEG3a2l0nmVEMgHrs+T8BWxYmk/1GDo1FyLZwHpjZXp021wjP/w2ykvr9W4DfHGK3J32NTVieqQKAUAoBQCgFAKAUAoBQCgFAKAUAoBQCgFAKAUBSuk3WXaWjNFFqup1yDHDpKoRkYklJ0ruCCN2HlWE6kYK8nYyjCUtEjXvG+sDiF2CodbSM/ZgyZSPIztuPeiqfWqVTHL9C+JahhH+plVFqmosRqcnJdiXcn1Zsn86pTr1J7stRpQjsj2rSZipAqAKkCoAqQKgCpB5T2ySDDqG945e4+FZQqSh7rsYyhGW6JrgXSm9sSOwnaSMc4Jy0iY8lcnWnwOPQ1dpY5rSaK08Kv0m2+iHT224hhM9jc4y1vIRq9TG3KRdjuu+24FdGM4zV4spyi4uzLXWRiKAUAoBQCgFAKAUAoBQCgFAKAUAoBQCgNe9bvSaS3ijtbcsklyGLTKcGOJCofR/XbUAD4ZJ54rVWqqnDMbKUM8rGo4IVRQqDCjkBXEnNyd2dSMVFWR3rEyFAKgCpAoBQCgFAKAUAqAKkHnNCGxqHI5B5FT4FTzB9RWcKkoO8WYTgpKzNg9CustoAsHFGLJnSl3zIH2RcAfLtBz2zjc11qGJjU02Zz6tBw15G24pQ6hkIZWAKsCCCCMggjmCPGrJoO9AKAUAoBQCgFAKAUAoBQCgFAKAUAoDUHXX/PLP+wn/AOuGqeN/K9SzhffKHXJOiKggUJFSBQgVAFAKkkUIFCRQCgFQQKkkUIJ7of0zn4Z3MdtZ6smH+khBPeMB8vHsztzwRmulh8Xe0Z/EpVsPbvRN58M4jFcwpNbuJInGpWXkR/Ag7EHcEEV0CmZVAKAUAoBQCgFAKAUAoBQCgFAKAUBqDrr/AJ5Z/wBhP/1w1Txv5XqWcL75Q65J0RQg7cPs5rl5FgEQ7IqGMjsDllyMBVO3vrKpKlSjGVRvW+yXLzaIhGpUk1C2nX/okrToncPJ/KHEcYXbsWDFmz4l02GM+FaJ42jGP+2rv/l09GbY4WpKXfdl4f2jIXoT3mZrmQ93EeFAKHOcuAdL+WMDb13rH/UllSVNb6+PlzRn7C7tub8PvmY6dFLrG8sBbJ20SAY8O9n+G3rWTxmHv7svivv5mKwta26+ZGXtjcxEI0B1uwRGU64mJI3LDvKBnJ1Acj5VYpuhPvKei1fJ/wB+hpnGrHuuOr25r78zHFwRIY5FKyAsp2bTqU4OliBnbBHoRWUqXdzxd1p56mKn3srWp71qMxUEipAoBQCoIFSSKggl+iPSiXhcxdAXtnOZ4BzB8ZYRyDgcxyYDzwR0cLiv0T9CnXofqib9sLxJ4klhYPHIoZGHJlIyDXSKR70AoBQCgFAKAUAoBQCgFAKAUAoDUnXh/ObDHPRdZ92bfH51Uxv5RYw35hr+uQdEipbgzSRojFY2mjj1KcM+pwp0nwG538ceXO7CkqcXKSu0m9dl5mMqcpwU72TaS6vXkXrhnDC87W3DW7COPvXU+BKS5wFiVnJy+nUSeS7eO1VaFF1o9riVf/FbetkZ1JqnLs6GnV7+mpZYug1uDqke5lkxhZHnkDp56NBUD5VbSio5VFJdLI1ZW3dybfmeb9E5wfq+ITADkHit3/aIVSw+R9a0vC4d/o+b+ps7Sstp/JEdxXhcliI7iS6ll1TJHOr6FhVJMqGjTHc0uU3LHbOc1jVwlKVJxhGzSuuun73EK1SE1KUrpuz6Gfa3aSjMTo480ZWHzBrgzpyg7STXnodSM4y1i7lX6Y8GbWtzEJJGyEdPaVY8HLIvtA5C5C89zjma6OCxCcXRlZLdPbXo3t8SliqLzKrG76+Xh/RAxSBhlSCPMVYlFxdmV001dHaoJFCRQCoIFSSKAUAoQXTqp6UfRJhZTEC3mY/R2J/RTMcmL8LnJX+tkfarr4Wv2kbPdHOxFLK7rY3PVsrigFAKAUAoBQCgFAKAUAoBQCgNPddD5vrUAHu28pJwcd+RAoz59xtqpY5rs7eJZwqee5rTiM2o9mvL+kI8vBPj4+nvqrQhlWd+n1OpRo9vPK/dW/0+vgZnRnh7TOAqYkmcQ28hwTEqazdTIPDSoUA+ZFbJ96SjfRayXW+yfnroYYmopTbiv+MfC17tfwbr4VwyK2iWKBFRFAAAHP1Y+JPiTuamUnJ3ZrjFRVkZdQZCgOk0SupV1DKRgqwBBHkQdjQNX3KZxO3SPiiLDEsY+hu7lVVRITMioCB7RXSd/AOPOqnEX/8AnV/8v4ZnhVavp0/kz64B1DX3WFZqLiJlXRrRy7KWXtGUqF1YIyVB589/Su7wyo3Skm72at4f9lSWGhUrpS6Pqr/DoVtHkj3Ri4+45z+y3MfHar0oU5+8reK+gq8PlHWi7+D/AIZK2l0si5X3EHmp8iKpVKbpuzKcZXPasDIUAqAKkCoIFAdJ4g6kHIz4jmD4EHzBwR7qzpzcJKSMZxUlZm7urPpSb+00zH+UwYjm5d/buSgDwcAn3hh4V3ac1OKkjlTi4uzLhWZiKAUAoBQCgFAKAUAoBQCgFAaZ67pdF1GwGT9HUL5EmWQD9+/pXOxMFOtFPoX8LmcLR3b0KZ0T6ISXsU7pKE7NtKArkSylQ7mTxA7yjbz9MHY3Gyuv6LrqVaM3TpvSPze7bJ/qysZori4+kRmNreDSiyHAHbyPKxJGcDuAEjOw+FJxildc9/RWKkZuVSTelr29XctnCL+RbWKWSZbp7maPToGiNVkYaliBGrSkau3e7x0HOM1jJK9rWsZRk8qbd7lkrWbTEuuILHLFG4I7YuqN9nWq6ghPgWUOR+A+mZSumzFySaXUy6gyK702jVIPpRdY3twzKWOFdSO/C3j38DGNwyqd8YOMqKrRdN8/u5i59m865fdjGtptaK4BGpQ2GGGGQDhh4HflXmZxyyceh14yzJMq3WLMBFCmO802oHyCI2rHv1AfE10+Fx78peH7swnd1aaXW/wRS66p0DzLmNu0Xyw4+8v+o5j5VllU45H6HNx2H07aO638V9UZp4vF4NqPkqsx/IVW9lq81Y5iqxl7uvkmzxsuKGRxlNMbbIT7RIBO45YIB+VZ1MMoQ31W5MXNpTatF6IlKqGYoSKEChIoQTXQbixtOJ27/YmYWso8xIR2Tfqyad/JmroYGpq4PzKmKhopH0DXSKIoBQCgFAKAUAoBQCgFAKAUBo3rs4oZeIRwA9y3i1Ef8yXc5Hoir+2ar4iWljs8Ho3m6j5fz9/MjurnjgtTdGeVI7VESRg3tmV8qCmNzlI8Fd+S48a05c0Vbc2Y1qFdvZWT9ftFt4PCZor25u1eBbpdlziWO2SEojNgEq5zI2N8ZpJ2aS5FOKupSlpf9ia4fYwwwW6qdSRKixMd85TQr7DGSrHfl3z51g222bEkkjJjucLH22lXc6cKSy69LMQGwPBW5gcqi3Qyv1IIXLXtze2rrpig7Ds5R7azFe01gnbKtoI2+z61nbKlI13zylHoWSLOkasFsDVjYZxvgeWa1m0rHTGLXPZBt0Ekr4OMF1iPZ/EAuR+GtGLk44eeXwXxZNNJ1o38X8iOs+ITzgyW1q8sOSFk7SFO0wSCUV2GVyPaJGaoLhcsqcpJPpqWPbU33YtrqV/pzcI8EZYMk0c+js2wHUmPVIGwSMaCrZBx7O9bsFQqUasoS2y3+ehsVaM5QlHe9vlrf01KWJS3sAY+8eR9w8fftXType8W1WnU/KWnV7ei3fnp4XOwcqCXKgDxGf3VFk/dNinKCbqtWXNX/b+2Y7yu4IRMKdtRODg8yFrYoxi9WU51a1aDVKFovS7dn52PebuqCNghVh7lIOPkCKwj3nZ89PibcZTSw7Uf02a9P6JyuacsUJFQQKkkUIPG7kZF1p7cZWVfxRsHH5rW/DSy1UzVXjmgz6asLtZoo5YzlJEV1PmrKGU/Iiu2cs96AUAoBQCgFAKAUAoBQEB0o6WQ2OhGWSWeX9FbwrqlfHNsclUeLEgbHnipSb0RDaSuzjo50qS7kaF4pLe4RBIYpdGWjJxrRlYhlDbHyONtxSUXHRkRnGSuj5/6T8Q+k391N4PcOF/BHiJP8KA/GqNd3kep4TDLQv1f9Er1acMWfiBdwCtvFrAP/EdtKHHLYByPI4qL2h5mjHvNXjHor/H/AKNtSxHWrIEznDlgSxjw3dVgdjqKnfI5+eRqKzWt0Rd3Pc28rsI2uoHOoLGUE0JwAygMVDocZG+oEkbjGM0otdGYNyi+qMu0nCwPMIJIy2uV4tKdqzAY3VGIZ2CrjfPIVi1ra5knpexmq5J5d3SCCeeTnIK8x4fOoMjvQFdv7ZJ7x7a5USwS26zJG4yEeOQpIVPMZDx+PPPmazTtG63NTV5ZXtYyJ736Pc2lrGqdlIkqhQDqjESAqwOcaPs4xzZd/CiV05MlyyyUUat6zdDcTlJIAWOJHzjdtOrc/hZNvH4Vsi5KCS3N+Ho05TlUqOyWmuifPX5acyBjcMNq1NNbncp1IzV4ngB2jZPsKdh95hzPuHL35rP3F4sqpe0VLv3IvTxfXyWy8TLjjZmVUUs7MFVRjLMeQ32+J2ABNY06bqSUYm3FYmGGpOrPZGPdH6t8gghXBB5gjIIPuIIrJRcaii+pqqV41sJKpHZxf7E2gwAPQVzJbs5S2O1QZCgFAKggEVK0BuDqc4v23DhAxJktHMBz4p7UJGP+WVHnlTXfpzzxUjkTjlk0XuszEUAoBQCgFAKAUAoBQGiuL9KXgu7mdEWS4nuJ4keQsUhtrRlQKFGD3m1NpBG5BOaz7XsoZrasUME8bW7O9kldmEONtdML0Ti1mS0liDwMQZpBLqiXs2BzFgZOTzPPbNYyxFOSvN2djdT4Ti02qEHON99k14N2IG16OKWCLeoq/RVk1MgK9vnDQ5yDjx1YNaH7PJ+8dOnT4vRglGk7J2t3Xp101JXobHc208Rt5LWSW6iKtC/aL2Wgdpl9OTn21zjGSPMVMKNOossJFTHV8VRnnxFNx0stN7Pz8S72PHb91LGwRgHkQlLgKcpIyHCyIM5K5BzuCOVPYZcmVv8AVILdE1wLjMd5CJYc8yroww8bj2o3XwYf6HxqnODg7M6FOanG6JCsTMxZbVj2mmV1LgaT3GERAxlFI8eZByPdU38CLb6mVUEkEDr4qccobPS34p5gVH7MBP6wrPaHqa96nkv3PHiQt+HGe+nZ3lfuKXILY5pbwKAAASM497E7Zory7q+/EWUXm3b+7I03cOZZXmlAMsjl2PPBJzgHyAwB6AVMpt6LY7WFwkKUU5JZubOkucHTz5D09fhz+FYxtfUsVs+R5N/vX03EaBQAOQGKhu7uTTpqnFQjsi1dXdoGumkYfo10p5do4OrHqEU/BzXV4ZTV3N+SPI/inEvu0Vtuyr8a9u5/trj/ADpKqVv/ACH5nUwf/ql/8slzXFNYoSKEChIqCBUg2X1HJ3b5sc54hnzxCu3wz+ddrC/lL75nMxH5jNoVYNIoBQCgFAKAUAoCKj6S2bTdgt1bmbVp7ISx69XiunOc+lAStAas6a9XcjzSS2kYmjkkaYxCRYZoJ2CiSSCQqUZZABqjfbIBBGdp0ayyV0TCdSnUVSlK0kQfG7O7sLDtWH0IIQkKarea4ubhyAGmYIYwgUMdK+A8MAUUo049xWRNTtsZUTrSc5PRdF5LkVKbpRev7dwD4bwWp/fGarvGzZ2I/h6gtpP79T14Bxe4a7gja4MSSv2bPHFaow1A6AGEWwL6R8amOKm07FfGcIpUlF3bV7O5d7Thwku5raa8vxJGqPGDchO1jZd5EEaJnD6lI3xgedRLE1cqdyrHBUFJxsSPR3h1nZ3MkMEjvcyL2s2t2d2w3tyfZViX8gTmq85Tms0i1ThCm8sSy1rNwoDC4zxWO0geaY4RR8WP2VUeLE7AVMYuTsiJSsjWtv05WO0nKCUX88jSElFKIxKqgDbqUSNVXfc45Anbc1FvfRERoV08uV5n4afHYq/EuIS3MnaXMhkcZC5wFQHmEQbL4epxuTWty0stEdnD4OFJ5nq+r/hcjGrAtigFAXvoxH9H4Z9JIORI1yfPQPqyf7kE/GvQ4WHZ4dP1PmvFK3tGOmuT7v0+Zr5ssg1bs5UMfNmYaj8yTXDcrzcn4s9xViqWCUF0S+NkTtcooipAoBQCgFQQbW6j4z9CuGPJr2THqFihQ/4lau7h1alHyOVWd5s2LW41igFAKAUAoBQFZ6xuOiz4dM6vpmdDFAARqaV+6mgeJGdX6tA3Y1/e9HlisFjto1M0AjeMgKGaWN1fOrzYqcn+tXUnRXZZUtThUsS+3zyelyzz9Y0rbWvDLt2zg9sYrdfeGLNn5VQVCo+R1ZYujHeX8mXa9aPDWSMyT9k7qS0TJIXhIbSyy6VIQhtu9jOx5GtWxYWuxC9OuG23FxBdJxGCO0t+0WV8q2GbRsuSArlRjvb94bHNRKKkrM20q0qUs0dzTErohkw5ZEkdQ7AgsoY9mxBAOSuk8hz5VTqQ79kelweKTw2eq9t7/L5E5w7oneTlRH2cMxcFIpTIsy6QJBIyBCEUYHteNZQjFSs3qaMXWrVKDkodyyeZvx0t435F9bi/DuIW0Mt3JDG/MapRFLDIMCRVfUrDB+BGD5VhlnBtI5uanNJyLFwThUFtHptlAVu8WB1GQn7TOSSxPmTWuUm3qbYRjFaHXjPHoLTT274Z9kjUM8kh8kRQSffyqYxcthKcY7lH6T9ZM1tN2QtViYxq6meQE4blqjjzpPPuls7VtVFNXvfyNaqtyyu0fP8AopnFOLT3bh7mUyY3RQAsaZ+4g8cfaOT61g5aWSsdnDYKMHnk8z5dPT6mC8oBA5k+A8B5nyFYqN1cszrKMlBat8l06vojvWJuOjvuAOZ/IeJNZJc2aqk2mox3fyXV/wAePqd6xNp62lo08qQps0jBAfujcs36qhj8K34ek6lRROfxPFrC4aVTnsvNl56UTra2MttGMBmWGIeUcian/JZx8BXbxE1SpSS9PU8Dw7DvFYunfnq/T7RQPtx/2g/JWP8ACvOv3JeR7/iH5cV4r+SYqgc4VBAqSRQCoIFSDc3U7AV4RExBHayTSgH7rTPpPxUA/GvQQVopHIk7ybMbp5xbi0crR8PgXsigInVDJIDjvAKTpyCPEHmNqiUmtkWMPQhU1lNR/f6fM1Xd9JuKK+ZLy6RgeRCJuOeY9A/MVXdeS5HXjwnDyWkm/VfQs/RnrdniITiCCdNvrolCyr5l4/Zf9XB9DW2FaL30KOJ4XVpaw7y+fwLvfdaXDI4ta3AmJGVjiV2kbbOCuBoP48Yra2luc6MJSdoq7KRxHrkunBFvbQxb7NI7Stj8KhRn4ke+tLrxWx06fCK8vesjGj63b7smSSG1kYghX+tQDI+3GCdXwYUWIjzMpcHrJ91p/IgernhNvKbiOZAZFZZFZWeNtLDBAKsDpDL/AIvWuhgslWLzI8/xiFXB1VGMtLF5s+jFrFIJVi1SDk8jySsvlpLscczyq9GhTi7pHGqYqrNWkyUuJ1jQvIwVFGWZjgAeZNbG0ldmmMXJ2RCWsFxxLvAva2WdiO7cXK45jP6KM+B9ph5Z25GK4h+mB6HA8JVs9UtHCOGQWqdlbIkYGCwX2ifBnPtMTjmfKuTKTlqzuxjGKsii9K+i9zLxGSaKKBIjHHm4dhhNIbtGKAatWDjbbCjffbdCcVGzNTUozckl5kH0esMGO6mRWujGslrFGYnccnW5mhyXxp9nunG5yO7W2q3COhv4fTp4mrerKKS3Tdr8tNlfpqSfSJ7kyuz3CtBJGz/TbZGec5UKYJRqzbpkkZCY5DmTjGKjbMneRsryq9oqFSLp0r2ty63u07vnfnstBdLFaRPJ2Ufa9gpSEwxyRm2MQILPKO0yFC4V8MNhgg1rvUzWvr8i+6WDeH7VQTppay2k5LRKy012b2fVNHv0d4PcWVmjXXERZLK7M8JSEKmsghIi+0be0SACBq5DTk5TkpS0jc4UISjG7la5MW3H+G2vdt3NzO2T9TruriVsAHMm5JOAMFgOVYZJy3M1OnHbX5kRHazyvcmaEfSpJ+1SFWYyxQpHuLjBMeOzEaqBvlm88HKokkox3R0uFxlFutWsqctm0nq9Fbnpz8Fr1KBxK4Qzzm3UBHuZzCgGlVjMrFe7juqBjb4UmlKV+RlhJSo0VTSvK7SXk9b+CPAFY/aYajzJ5sfQfwFYd6eyLUXSw678u89+r9P2SPVnAGT/AL8h76wSu7FiVRRjmf34eZxEuNzzPP8AgB7v986mT5IxpQa70t3v9PJfV8zvWJtLd0G4MXjmuCcMUaODzU7MZcfiCafRSeRrt4DD5YOb3Z4Pj/EVWrxpR92Pz6kd014gJ7pCh7ot4mK+TuHcfJJB+1WjiNVSaS6F78M4VrNUlybS/n9iEtU1TDyRS3xPdX8tfyrk1Xam/HT7+R2cfO84w6a/wv5JWqRTFCRQCgFQQcGpB9FdGuHi2s4IV5RwovieSjPP1r0Eb2VzjytfQkqyIMTifDIbmMx3EayIfBhnHqDzB9RvUOKejNlOrOm80HZnzx046P8A0C8eEEsmA8ZPMo2dIPmQQyk+OnPjiqNSGV2PWYPEdvSU+ez8yv5rWWrCgFAdoZGjdZImMci+y64yPMb7EHyO1baVadN3iynjMBRxUctRevMs1l08uUGJUim9QWib44DKfgBXRhxR/qR5mv8AhXW9KfxJqLpBa8Rj+jz64XcrhSV3ZWDL2cm6k5A7rDJ8jVyGIpYhZdjiYjhuK4fJTa067olr2xEcLyXFxdypGjSMDKUyFUkgiIJq2HI5osFQgszRqfEsTVaipWv0IvgXFLaygkks4HuZH+snkjGiHVudCyPjUFJIAQOT45J35UqNWreVrI70MTRoJQveT+JeI4/pFsFuI9PaxYli1Z061w6FhjOMkZFU9nodD3o6lM6T2lnYJbw28IRxPFcF442klhiikUyTk7ufBdz9o+RqzQU5ybKmIdKnFJ82ZsM7q0cpZre8u5FeO5DRi2khZV9pclSAoHdO+plOa0u8XrpJvfkemXZVYOMLVKMI+7rnv4PR69VpZNWIrpDBOsyWqQm87SftrlklUxytF30EjOmISxKastjSoA51tpxtfXU5fEa3axp5INRtorWaXS97SV+drmTZq99M8k/YPcLiKxhiPaCJtRaaaQyJpZSFQFwCCFwN6iLio2pvX7+Qhg6sKiqYqCVNK7v48lb9fRct3oegDT9nDFI8izyOHjMUdt2NzGTlGcowQjS3dU5222asakZ3UW739C9ga+G7OWIhTUMum7k2tneKavrbV6fA6RFIQNd1GlwknYTWtuyrPMhkAkbVqLyO3dbkNsgYqOzlGN/TQ2Sx1GtWdKFmms0XN3UXa6WXRRS2t6u5DcW6H23bXShZrd2myjszJFEkiLLEZAMn2maMjb2CdQxit85KNrrT9jkYfD1K3aOM7zTb7r1l+2nO+/JIpMMQXI0hGBKuPEMDhgT6HNV6ma9mzr4PspU1OEUuvW/NdTgd5vRf+rH8Afz9KjaPmZL/AHKvhH9/6XzfgetYFkkeAcK+lTKrkpDrCO+/eYqziJT4MVU5PhkeJAq9g8N2jUpbHneN8W7CLpUvetr4L7++l/4hdrbfS9ICpFZQsqjAGc3KKoHroRR8K7UpKGbwS/k8RCDqZFzcn/BqyLURl/aOM45bAAAe5QB8K85Vnnlc+m4DDez0VDnu/NmZwle6z/fbb8I2Hz3PxqpiXqo9P5OZOp2lSU+u3ktP7M6qxAoBQCgFAchc7ee1EQfS8KaVVeeAB8hXoUcZnepAoCi9ZXQh+IdnLblRMg0ENsHTOR3gDggk+nePKtNWlm1R0+H45Ye8Z7Mqq9Tk2jJuIg+PZ0uQD5as/np+Fa/Z31Lv+swv7rt5kHfdWXEIycRCQDxjdCPkxVvyrW6M1yLUOKYeXO3mn/Fyt33BriAZnhljBOAXjdAT5AsADWDi1uXIVqc/dkn5NMwaxNgoDhlBGCMg+BqU7ESipKzV0bB6B9ITKPo07FpFUtG55yIMZDHxZcjfxG/ME138Diu1jlluj53xzhfslXPD3JbeBYuMI+hGjTtOzmjkMeQpdUbOFJ2yDpYZwMqOVb8VTlUpOMTmYGtClXU57HeTjl04zBaBPP6TKqH4LGJPmSPdXJhw2o99DvVOM0Y+7dnThViyapJmD3EuDK/ht7MaDwRckAe8ncmuvh6EaMbI8/i8VLETzPbkYDdGyu0NzLHGA6rEVgljjVyC6xrIjaVJAOPDwxWqeCpydy3Q4xiaMcsX0fNPTb9yE4vZR2Cxh5nnRpVLWz9j2sill1G20xhg3LI5EZGRsaq4jBUoQ0OvgPxBjpV3Nu7tbnbwvrby8TLt+IaWcNbXMLka7KaQ4e3hjkRdLqCzKirNkhhvy9RzHFJNp+Xgeno4x4irCna0Wm5ppd921sv8m7Wd/HwPGfg83aSGedhYs4mNyjOy3EojZMIwBZSxTDMRlSMDOoZzTSinJ36FeaqVMROlh45XJLMmoqSWiajqrq2vJ21ZlyWMIjKm1gtYYliZ7KRFMtwmRqdZZEyXOQuQdW25BxWDqzvfa3IsU+G4ZRVJLtM10praL5JpP1u9Ol1cxmtDHMvZzSW8c5EUlvd9syxxRP2lv9ZKPZB15UN/SY8TUzq5o2emvMjCcO9nrOrDvxjHeLTeZ6d1K7W7tfpcqHShQk5fKNqiLOUbUGdJJUJ9MosZHoVPjWC70UvGxum3RrVZOLSyqSurctV4vZPxIu3TCjPPmfedz+dYzd2bsPBxpq++783qzNsuGSXCStFhUiR2klI7q6ULaR5sfLwzk+ANnD4WVS8nsjlcU4vDDWpQ1m9PIvtyYoEsY10xRhjcOScBUjiYszMfEySR78yTXbeWKglot/keDTnUlUk9W9Pi/oim9JuMfS7l3jLCHEaqCMazHrKuRzxmR8A+/Ga5WNxSnJqGx7DgXCXSiqtZa8l521IeVS2EXm5058h9o/AZ+OKoRaj3nyO3jquSllW8tPq/gTSKAAAMADAHkByrnNtu7OUlZWRzQkUAqCBUkigJPozbmS9t0HjPHn3BwW/IGttBXqRXia6jtBvwPoiu6ckUAoBQCgFAeF7aJNG0cqhkdSrKeRBqGrqzMoTcJKUd0ac6RdU08ZLWbCdPusVWUfPCt78r7qqyoNbHoKHF6ctKis/l9V8zX17aPDI0cqlHU4ZWGCD5Ef751oasdaE4zSlF3R4VBke9hdmGaOZdzG4bAxll3DqPehYfEVvw1Xsqikc7iuD9qw0oLfdG2LHj9tMMxTxnbOCyhh+JDuPiK9LGrCSumfMqmHq03aUWjsnHbZpBGtxCZDsFEiEk+WAefpTtIXtcjsals2V28iQrM1ETxu9kDw29tpE85YKz+zGiAGSTH2iMrhfEnyBqrisR2ML8y9gcJ7ROz2RlWHDbPh2ZJpU7dv0lxcOglfONgWPdXlhVwNhzrz86lSq7s9bSpUqMbLQ7XlnJculzZXEQSS2kgLNH2oMcjqzNGNQGo6AO8CPSkJ5E4tEyg5SjODtbYrt1wwW1+oSC4uf5NpYujSi51yLmNnLLHCsaxArjAUsMDbfZGWaOrXkIydOtnV82runZ3fP6rncz7+G4WOD6WqGIXSLGkcsrXNv20ionZzFcSlCQQpUcuZrFKE+7r4FlY2vSk6iUVmSUlbR+LWyvzsSCcSnLS3QaO7htY2iBmBhctJoLDswpywIVMkLnJFRmlrLdLrodB4eilHDtOnKo1Lu95WV0tbqy3fOxq/p+rLKYHVVa3tVifSdQZ21yuxOkblZE23xjGayinHLFrU01ZxrdvVpybi1pdWtvotXytrzIh27uV5nlnlk8s+laoxvKxdrVuzoOouSv8izLxKC2sLu1icyPJLNGig6iBoSJ5JDnChmV2A5nVsK7UqtOjScb+X7HgaWExOMxEZqN9m36tkLxi/e7lEkwUaBpjRfZjXPmd2Pm3pyFc3EYqVV9Ees4ZwanhFeXeluYkjhQSdgKqpNuyOvUqRpxcpOyRmWfCg41zAhj7ADMpjHnkH2j4/CrKSirHDrP2iWeenRdP7Z6tbzR+yRKvk3dkHub2W+OK0TwsJbafsactSO2q+ZzDdqx07q4+ww0t7wPEeozVOpQnT1exMaibtsz3rQZigFSSKAsPV+P/U7b8bf5b1Ywv5qNNf8ALZvqu0csUAoBQCgFAKAUBqjrl6NyO6XUMZYBNExUEkaTlGKjfGCwz6Cq1eDeqO5wnExinSk/FGpcVVO8cUB1dAeYB94BqU2jGUIy95XBjBGMDHlRSadzGVKEouLWjLp0T6YCNexvHOkfo5mycD7sp57eDnbHPGMntYTHJrLUep4bjHAp0ZOrQV4810LtfWMU6aZkV12Iz4HwZTzB9RvXSlGMlZnm4TlB3i7Mr/G+DwQxokNthZZAkrww65Vj0szYIBbLYCaidtec1WxEHGnalHUvYSqp1b1p6LXVmbacRupbqG2giSzt44xK4OhpeyDaUTSMxpqIYYBYgKTkHAPFrYd0Vee7PR4fFKu7UtkW+5uFjQvIyoijLMxAUDzJOwqqlfYvNpas11xvpF29zHJolW2VWFrKdcaPcOpVZy3MKiltAwNWSfSrTozpU8zW/wAjDA1KGJxapuS7utrXzW3Wul+hk8eCW6AGOO4ES9obiBirT9qWFukxB2LTFSSGJwAQBitKgnJR38V/J254qcaM6ybi3pGE1omrXy6dNLWW+prvpDauQZC5aWVyJSxJ1s+csMkkY/cPSrGj1fI4yjUhHJTfvaNcteaXL6HkygjB5cqqXs7noHCMo5XtsFAA22H+80bbYjCFONo6JHESyOMxxsy+DEqoPqMnOPXFbVR6soy4iv0Rb+CRIWXCyGDzEMwOVUZ0KfPf2j6+FbIpR2KdSc6sr1OWyW39sk6kCgPK5tkkGHUMPDPMHzB5g+ooYyhGSszDe0kj/Rt2i/ccgMPwv4+5vnWiph4T20ZpyTj7uvn9TiG7DNpIKPz0sMHHmPBh6iqVXDzp6vYmNRN22ZkVpMxQksnVzEW4nb48C7H3CJ6sYRf7qNGIf+2ze9do5goBQCgFAKAUAoBQFd4/0Js7zJliCyHnLHhJM+ZOMN+sDWuVOMty3Qxtaj7r06PVffkRFp1VWCKwYTSE8maQqV9wQKvzBrFUIm+XFcQ3dWXp9bmsesDoj/4bLGquXjkUsrEAHKnDKcbHGpDkY5+lV6tPIztYHGe0Rbas19/Uqlai8KAuXQHpBoYWsx7pP1DHwPMxH05lfivkK7eAxWZdnLfkeD/EHCuxn29Nd17+DL/XUPLmHecOWR1fLpIoIWSNirhTjKnwZcgHDAjIrVVoQqq0kWKGJqUHeDMR+j0TyJJcGS4dN0Mz6gp8xGAEz66a108JSp7I21eIV6ukmSdxAsiFJFDIwwysMgjyIqw0mrMqRk4u63KTxTopcqwS1ZGtw4k0SSSK+oK4CtgFXC6sqxGrwJPOubPh9m3T5noocfqThGOI7zjtor/Hf0MaToZc3GFlMMKhg2pWaV8jyXSo5Ejc+PKojgJfqZNXjsdHCLuncxh1cXQk/ncZTzMZ1fscvL7VHw1Er8S11r9LfsJ+ru4BBE0UyjnG2uIH4gNn3Han+nZfdYl+IZ1XaqnbotjznjeFxHPG0TH2c4KPj7jr3Tt4bH0qpUozp+8jqYXHUa+kHr0Fai6KAUBzigOhlUc2HzFSY5l1Me9WKRcOyjG4YMAUI+0D4UsYTySWrMbh0xeJWbmc78gcEjUPfjPxrk14KFRpGNKTlFNmTWkzLX1X/wDucX4ZP8s1bwf5poxP5bN4V2DmigFAKAUAoBQCgFAKAUBUOtLgpuuHuV9uA9svqFUiReXihbA8SFrVWjeJf4bX7Kur7PT6fM+fTVE9WcUB1ljDAhhkHmKlNp3RhUpxqRcZK6ZM8H6S3Ns20jSp4xyszD9VzllPzHpV6jxCpB97VHn8b+HMPVV6PdfyLZZ9P4G/TRyxHzx2i/Ap3vmorpQ4jRlvoebr/h7G0to5vI44h0+hUfUI8reoMSj3lhq+SmoqcRpR21Jw34dxlX3llXj9DO6NdK47s6GXsphk9mWBDAeMbYGr1GAR5Y3rdh8VCstNynxDhlbBStPbqWGrJzRQCgFAV7pxdwravFKTrkU9mFGW1rgqw2wuGxv8qp4yvCFNqW72OxwbAV8TXUoaRTV397v7Zri24iUGJCXGNiBlycjAwBg589uXrXFhPNoezxFB4dZr3XzMvtpn9hBGPOQ5b4Ip/ea2aIq5qktlbz+gNpK3tTkeiIq/mdRqLroOzm95fBD/AMKj+1rb8Ukh/wD1imZjsI89fVnccNhH9FH+wp/hS7Muxp9Edl4fDnaKP9hP9KXY7KHRfAv3Vt0GtrqxS4m7TvvMFVWCqFWd1BwBnPdPjWLwsJSzSOf7RKPdibEsejNrDE0UcCBHGHyNRceTM2SfntWyNGEVZI1Sqzbu2V/ov0FNlfPMHVotDCMHOtSxHM8tlBGfHPhWmjhuzqOXI21K+eFuZd6tlYUAoBQCgFAKAUAoBQCgOGGRg8jQHzV0z4J9CvZYQO4GzHz3jbdNzzwO7nzU1z6kcsrHscJX7akp8+fn96kHWBZFAKAUAoDlWKkMjFXUhlYc1YciKzp1HCWZFfFYaniKbpzWjNhcE6dQuoW6+pk5FiD2LHzD/Yz5NjHLJrv0MdTqLV2Z88x3BMThpNqN49UWyGQONSEMp5FSCD7iKup32OO01ozljgZOw8zsKEETxTpFBDE7rJHIyjuorqSzHkNjy8z4CqtfF06cW7pvodXAcJxGKqxjlai95WdrefXp4mrb68eaRpJTqduZ/cAPACvO1KkqknKW59Jw+Hp4emqVNWijHLYwfIq3yIP8KU33kY4tXoy+Pw1LEasHKOKAUAoDmgNp9TE5PD3iII7G5mRfIq5EoI/vCPeDW+LujjVYuM2i+1JrFAKAUAoBQCgFAKAUAoBQCgFAas67+DakhulHsnspMDwOWjJPgA2ob+MgqtiI8zt8HrWcqT56r+fvwNQVVO+KA7KpOABkk4HqfIeZoG7HMkZU4YEHyOx+XOhCaaujpQkUAoDqkYU5UaT5rsfmKzVSUdmV54ShU1lBP0R2kGrGrLY5aiWx7s0lUnLdsU8JQpu8IJeSQrAsCgOk3st7j+6soe8jViFmpSXg/wBi2WVnJO+iFGdjvpUEnHifQetWbHFckldnncQNG7I4KupwynYg+tCU01dHQChJeOCdW80oV7hxEjDJUZMoyNgQRhT8T7qzUGU6mLitI6/sXK36BWKqFMRcj7TO+o+/BA+QFZ5EVniaje5OcN4dFbpogRUXOcDxPmTzJ5bmpSsaZTlJ3kzKqTEUAoBQCgFAKAUAoBQCgFAKAUB53NusiMkihkYFWUjIIPMEUauTGTi7rc1TxvqfbObOdcE+xNkaR6SKDn4r8arSw/Rnco8YVrVY/D6P6mRw/qcjC/yi5ct/y1UKP2tRPv291Fh+rMJ8ZlfuR08f6sXLo10OtbEDsU1SY3lfDSH3HHdHouBW6FOMdjn4jGVa77z06LYlb7hkM4xNFHIMY76K23xFZNJ7miFScPdbXkULpP1UQy5eybsX59m2TEefI7snwyNuVaJ0E/dOphuLThpV1XXn/f3qar6R9Hp7GUR3CgErqUg5Vh/VbA5HYjw+IqvKDi7M7mHxMK8c0GRNYG8UBzpPlQXBFAcUBl8K4fJcTJFCpZ3bSoHrzPoAMknwArKKbdka6tSNODlLZH0V0Q6PLZQBcDtWAMjDfJ+6Dz0jkPnzNX4qx46tVc5eHIkL/hEE/wCnhjkPmyqSPceYqWkzGM5R2ZjcN6N2tu+uGFFb727Ee4sTj4UUUiZVZyVmyWqTWKAUAoBQCgFAKAUAoBQCgFAKAUAoBQCgFAKAUAoBQEL0r6NxcQgMcowwyY5AO9G2OY8x5r4/IjCcFJWZYw2JnQnmj6rqUnhfU7Gpzc3DOPBY1CfNmLE/DFalh1zZ0qnGZNdyNvPX6Fo4F0BsrRiyRl2IxmUh9I8Qoxge/Ga2RpRiUq+Pr1VZuy8NDPPROx/+Hbf3Mf8ApU9nHoava6/+b+LMK96AcPlBzbIhPjHmMj1GkgD5VDpQfI2Q4hiI/rfrqVe56nIS+Y7mRV+6yIxH6wIH5VreHXUux4zO2sVct/RjohbWA+oTMhGDK+DIRtkZwMDYbDArbCnGOxQxGMq133np0WxP1mVRQCgFAKAUAoBQC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2" name="Picture 4" descr="https://encrypted-tbn3.gstatic.com/images?q=tbn:ANd9GcTvn_w32SgXh8bCKhflbbtJFUOhZdL0GIdvrWlLsUqJwAYlEbD8EB8d-R7h"/>
          <p:cNvPicPr>
            <a:picLocks noChangeAspect="1" noChangeArrowheads="1"/>
          </p:cNvPicPr>
          <p:nvPr/>
        </p:nvPicPr>
        <p:blipFill>
          <a:blip r:embed="rId2"/>
          <a:srcRect/>
          <a:stretch>
            <a:fillRect/>
          </a:stretch>
        </p:blipFill>
        <p:spPr bwMode="auto">
          <a:xfrm>
            <a:off x="3328988" y="3657600"/>
            <a:ext cx="2486025" cy="18383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533400"/>
            <a:ext cx="5638800" cy="30480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As water flows from higher level to lower level , similarly heat also flows . There are three types of heat transfer.</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 Conduction – Steel spoon kept in a pot on a burning gas , after some time the other end of spoon becomes hot . This means heat transfer from one end to other end. Transferring of heat from one end to other end in an item is called as conduction of heat.</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5</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21506" name="Picture 2" descr="https://encrypted-tbn0.gstatic.com/images?q=tbn:ANd9GcSZC8xdhnBnR5NnFPfjV_GIvsyHa9LPSuSpwNK8pSKf6B3nBUvp"/>
          <p:cNvPicPr>
            <a:picLocks noChangeAspect="1" noChangeArrowheads="1"/>
          </p:cNvPicPr>
          <p:nvPr/>
        </p:nvPicPr>
        <p:blipFill>
          <a:blip r:embed="rId2"/>
          <a:srcRect/>
          <a:stretch>
            <a:fillRect/>
          </a:stretch>
        </p:blipFill>
        <p:spPr bwMode="auto">
          <a:xfrm>
            <a:off x="3619500" y="4267200"/>
            <a:ext cx="1905000" cy="1600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5900" y="457200"/>
            <a:ext cx="6172200" cy="25146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200" dirty="0" smtClean="0">
                <a:latin typeface="Arial Unicode MS" pitchFamily="34" charset="-128"/>
                <a:ea typeface="Arial Unicode MS" pitchFamily="34" charset="-128"/>
                <a:cs typeface="Arial Unicode MS" pitchFamily="34" charset="-128"/>
              </a:rPr>
              <a:t>The object through which , heat is travelling is called as medium. Heat can transfer through metal easily. It is good conductor of heat. Metals are use widely as good conductors. Ex. Cooking utensils , boilers used in industries , medical utensils used for sterilization.</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6</a:t>
            </a:fld>
            <a:endParaRPr lang="en-US"/>
          </a:p>
        </p:txBody>
      </p:sp>
      <p:sp>
        <p:nvSpPr>
          <p:cNvPr id="4" name="Footer Placeholder 3"/>
          <p:cNvSpPr>
            <a:spLocks noGrp="1"/>
          </p:cNvSpPr>
          <p:nvPr>
            <p:ph type="ftr" sz="quarter" idx="11"/>
          </p:nvPr>
        </p:nvSpPr>
        <p:spPr/>
        <p:txBody>
          <a:bodyPr/>
          <a:lstStyle/>
          <a:p>
            <a:r>
              <a:rPr lang="en-US" dirty="0" smtClean="0">
                <a:solidFill>
                  <a:srgbClr val="FF0000"/>
                </a:solidFill>
              </a:rPr>
              <a:t>© </a:t>
            </a:r>
            <a:r>
              <a:rPr lang="en-US" dirty="0" err="1" smtClean="0">
                <a:solidFill>
                  <a:srgbClr val="FF0000"/>
                </a:solidFill>
              </a:rPr>
              <a:t>Jnana</a:t>
            </a:r>
            <a:r>
              <a:rPr lang="en-US" dirty="0" smtClean="0">
                <a:solidFill>
                  <a:srgbClr val="FF0000"/>
                </a:solidFill>
              </a:rPr>
              <a:t> </a:t>
            </a:r>
            <a:r>
              <a:rPr lang="en-US" dirty="0" err="1" smtClean="0">
                <a:solidFill>
                  <a:srgbClr val="FF0000"/>
                </a:solidFill>
              </a:rPr>
              <a:t>Prabodhini</a:t>
            </a:r>
            <a:r>
              <a:rPr lang="en-US" dirty="0" smtClean="0">
                <a:solidFill>
                  <a:srgbClr val="FF0000"/>
                </a:solidFill>
              </a:rPr>
              <a:t> Educational Resource Centre</a:t>
            </a:r>
            <a:endParaRPr lang="en-US" dirty="0">
              <a:solidFill>
                <a:srgbClr val="FF0000"/>
              </a:solidFill>
            </a:endParaRPr>
          </a:p>
        </p:txBody>
      </p:sp>
      <p:pic>
        <p:nvPicPr>
          <p:cNvPr id="20482" name="Picture 2" descr="https://encrypted-tbn2.gstatic.com/images?q=tbn:ANd9GcSCNnL8QBu68KoCfzp-zdBjYA-xoLWMzy5k4pGWeG-_jO1pHsYS"/>
          <p:cNvPicPr>
            <a:picLocks noChangeAspect="1" noChangeArrowheads="1"/>
          </p:cNvPicPr>
          <p:nvPr/>
        </p:nvPicPr>
        <p:blipFill>
          <a:blip r:embed="rId2"/>
          <a:srcRect/>
          <a:stretch>
            <a:fillRect/>
          </a:stretch>
        </p:blipFill>
        <p:spPr bwMode="auto">
          <a:xfrm>
            <a:off x="3162300" y="3505199"/>
            <a:ext cx="2819400" cy="2189181"/>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914400"/>
            <a:ext cx="4876800" cy="35052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Heat conduction </a:t>
            </a:r>
            <a:r>
              <a:rPr lang="en-US" sz="2000" dirty="0" smtClean="0">
                <a:latin typeface="Arial Unicode MS" pitchFamily="34" charset="-128"/>
                <a:ea typeface="Arial Unicode MS" pitchFamily="34" charset="-128"/>
                <a:cs typeface="Arial Unicode MS" pitchFamily="34" charset="-128"/>
              </a:rPr>
              <a:t>needs  </a:t>
            </a:r>
            <a:r>
              <a:rPr lang="en-US" sz="2000" dirty="0" smtClean="0">
                <a:latin typeface="Arial Unicode MS" pitchFamily="34" charset="-128"/>
                <a:ea typeface="Arial Unicode MS" pitchFamily="34" charset="-128"/>
                <a:cs typeface="Arial Unicode MS" pitchFamily="34" charset="-128"/>
              </a:rPr>
              <a:t>medium to </a:t>
            </a:r>
            <a:r>
              <a:rPr lang="en-US" sz="2000" dirty="0" smtClean="0">
                <a:latin typeface="Arial Unicode MS" pitchFamily="34" charset="-128"/>
                <a:ea typeface="Arial Unicode MS" pitchFamily="34" charset="-128"/>
                <a:cs typeface="Arial Unicode MS" pitchFamily="34" charset="-128"/>
              </a:rPr>
              <a:t>transmit heat. </a:t>
            </a:r>
            <a:r>
              <a:rPr lang="en-US" sz="2000" dirty="0" smtClean="0">
                <a:latin typeface="Arial Unicode MS" pitchFamily="34" charset="-128"/>
                <a:ea typeface="Arial Unicode MS" pitchFamily="34" charset="-128"/>
                <a:cs typeface="Arial Unicode MS" pitchFamily="34" charset="-128"/>
              </a:rPr>
              <a:t>Medium is made up of small particles. During conduction particles does not move. It vibrates and pass the heat to next particle . This is the way heat is transferred in conduction from one end to other end. The speed to conduction </a:t>
            </a:r>
            <a:r>
              <a:rPr lang="en-US" sz="2000" dirty="0" smtClean="0">
                <a:latin typeface="Arial Unicode MS" pitchFamily="34" charset="-128"/>
                <a:ea typeface="Arial Unicode MS" pitchFamily="34" charset="-128"/>
                <a:cs typeface="Arial Unicode MS" pitchFamily="34" charset="-128"/>
              </a:rPr>
              <a:t>depends </a:t>
            </a:r>
            <a:r>
              <a:rPr lang="en-US" sz="2000" dirty="0" smtClean="0">
                <a:latin typeface="Arial Unicode MS" pitchFamily="34" charset="-128"/>
                <a:ea typeface="Arial Unicode MS" pitchFamily="34" charset="-128"/>
                <a:cs typeface="Arial Unicode MS" pitchFamily="34" charset="-128"/>
              </a:rPr>
              <a:t>on medium. Conduction is mainly through solid medium.</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7</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19458" name="Picture 2" descr="https://encrypted-tbn2.gstatic.com/images?q=tbn:ANd9GcRiP7YJ820a-A4CuJC0HZrTbjCL9izSu-qMeZg7wV0Sz69QubjWOQ"/>
          <p:cNvPicPr>
            <a:picLocks noChangeAspect="1" noChangeArrowheads="1"/>
          </p:cNvPicPr>
          <p:nvPr/>
        </p:nvPicPr>
        <p:blipFill>
          <a:blip r:embed="rId2"/>
          <a:srcRect/>
          <a:stretch>
            <a:fillRect/>
          </a:stretch>
        </p:blipFill>
        <p:spPr bwMode="auto">
          <a:xfrm>
            <a:off x="152400" y="4648200"/>
            <a:ext cx="2647950" cy="1724025"/>
          </a:xfrm>
          <a:prstGeom prst="rect">
            <a:avLst/>
          </a:prstGeom>
          <a:ln>
            <a:noFill/>
          </a:ln>
          <a:effectLst>
            <a:softEdge rad="112500"/>
          </a:effectLst>
        </p:spPr>
      </p:pic>
      <p:pic>
        <p:nvPicPr>
          <p:cNvPr id="19460" name="Picture 4" descr="https://encrypted-tbn3.gstatic.com/images?q=tbn:ANd9GcTc5EwyCuN9-OBjUoGqMZqupb32bKr0WISLUlMXz-1gy_FRREn7"/>
          <p:cNvPicPr>
            <a:picLocks noChangeAspect="1" noChangeArrowheads="1"/>
          </p:cNvPicPr>
          <p:nvPr/>
        </p:nvPicPr>
        <p:blipFill>
          <a:blip r:embed="rId3"/>
          <a:srcRect/>
          <a:stretch>
            <a:fillRect/>
          </a:stretch>
        </p:blipFill>
        <p:spPr bwMode="auto">
          <a:xfrm>
            <a:off x="6172200" y="228600"/>
            <a:ext cx="2676525" cy="1704976"/>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19300" y="609600"/>
            <a:ext cx="5105400" cy="18288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 Convection of heat – Take a cup of water and heat it , water at the bottom becomes hot. Hot water is very light and it </a:t>
            </a:r>
            <a:r>
              <a:rPr lang="en-US" sz="2000" dirty="0" smtClean="0">
                <a:latin typeface="Arial Unicode MS" pitchFamily="34" charset="-128"/>
                <a:ea typeface="Arial Unicode MS" pitchFamily="34" charset="-128"/>
                <a:cs typeface="Arial Unicode MS" pitchFamily="34" charset="-128"/>
              </a:rPr>
              <a:t>rises to the </a:t>
            </a:r>
            <a:r>
              <a:rPr lang="en-US" sz="2000" dirty="0" smtClean="0">
                <a:latin typeface="Arial Unicode MS" pitchFamily="34" charset="-128"/>
                <a:ea typeface="Arial Unicode MS" pitchFamily="34" charset="-128"/>
                <a:cs typeface="Arial Unicode MS" pitchFamily="34" charset="-128"/>
              </a:rPr>
              <a:t>surface of water. Cold </a:t>
            </a:r>
            <a:r>
              <a:rPr lang="en-US" sz="2000" dirty="0" smtClean="0">
                <a:latin typeface="Arial Unicode MS" pitchFamily="34" charset="-128"/>
                <a:ea typeface="Arial Unicode MS" pitchFamily="34" charset="-128"/>
                <a:cs typeface="Arial Unicode MS" pitchFamily="34" charset="-128"/>
              </a:rPr>
              <a:t>water </a:t>
            </a:r>
            <a:r>
              <a:rPr lang="en-US" sz="2000" dirty="0" err="1" smtClean="0">
                <a:latin typeface="Arial Unicode MS" pitchFamily="34" charset="-128"/>
                <a:ea typeface="Arial Unicode MS" pitchFamily="34" charset="-128"/>
                <a:cs typeface="Arial Unicode MS" pitchFamily="34" charset="-128"/>
              </a:rPr>
              <a:t>inturn</a:t>
            </a:r>
            <a:r>
              <a:rPr lang="en-US" sz="2000" dirty="0" smtClean="0">
                <a:latin typeface="Arial Unicode MS" pitchFamily="34" charset="-128"/>
                <a:ea typeface="Arial Unicode MS" pitchFamily="34" charset="-128"/>
                <a:cs typeface="Arial Unicode MS" pitchFamily="34" charset="-128"/>
              </a:rPr>
              <a:t> </a:t>
            </a:r>
            <a:r>
              <a:rPr lang="en-US" sz="2000" dirty="0" smtClean="0">
                <a:latin typeface="Arial Unicode MS" pitchFamily="34" charset="-128"/>
                <a:ea typeface="Arial Unicode MS" pitchFamily="34" charset="-128"/>
                <a:cs typeface="Arial Unicode MS" pitchFamily="34" charset="-128"/>
              </a:rPr>
              <a:t>takes its place and becomes hot.</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8</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18434" name="Picture 2" descr="https://encrypted-tbn0.gstatic.com/images?q=tbn:ANd9GcTbnqYT5j6mr15P-Wa4pg4wuftuzyLDO3aApD5Ia9WFZmbo0f82"/>
          <p:cNvPicPr>
            <a:picLocks noChangeAspect="1" noChangeArrowheads="1"/>
          </p:cNvPicPr>
          <p:nvPr/>
        </p:nvPicPr>
        <p:blipFill>
          <a:blip r:embed="rId2"/>
          <a:srcRect/>
          <a:stretch>
            <a:fillRect/>
          </a:stretch>
        </p:blipFill>
        <p:spPr bwMode="auto">
          <a:xfrm>
            <a:off x="3200400" y="3429000"/>
            <a:ext cx="2743200" cy="2054753"/>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3100" y="533400"/>
            <a:ext cx="5257800" cy="17526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The heat </a:t>
            </a:r>
            <a:r>
              <a:rPr lang="en-US" sz="2000" dirty="0" smtClean="0">
                <a:latin typeface="Arial Unicode MS" pitchFamily="34" charset="-128"/>
                <a:ea typeface="Arial Unicode MS" pitchFamily="34" charset="-128"/>
                <a:cs typeface="Arial Unicode MS" pitchFamily="34" charset="-128"/>
              </a:rPr>
              <a:t>is </a:t>
            </a:r>
            <a:r>
              <a:rPr lang="en-US" sz="2000" dirty="0" smtClean="0">
                <a:latin typeface="Arial Unicode MS" pitchFamily="34" charset="-128"/>
                <a:ea typeface="Arial Unicode MS" pitchFamily="34" charset="-128"/>
                <a:cs typeface="Arial Unicode MS" pitchFamily="34" charset="-128"/>
              </a:rPr>
              <a:t>a bottom-up flow of </a:t>
            </a:r>
            <a:r>
              <a:rPr lang="en-US" sz="2000" dirty="0" smtClean="0">
                <a:latin typeface="Arial Unicode MS" pitchFamily="34" charset="-128"/>
                <a:ea typeface="Arial Unicode MS" pitchFamily="34" charset="-128"/>
                <a:cs typeface="Arial Unicode MS" pitchFamily="34" charset="-128"/>
              </a:rPr>
              <a:t>immigrants. </a:t>
            </a:r>
            <a:r>
              <a:rPr lang="en-US" sz="2000" dirty="0" smtClean="0">
                <a:latin typeface="Arial Unicode MS" pitchFamily="34" charset="-128"/>
                <a:ea typeface="Arial Unicode MS" pitchFamily="34" charset="-128"/>
                <a:cs typeface="Arial Unicode MS" pitchFamily="34" charset="-128"/>
              </a:rPr>
              <a:t>This is called the circulation flow streams . This process of heat circulation or circulation flow of immigrants is called </a:t>
            </a:r>
            <a:r>
              <a:rPr lang="en-US" sz="2000" dirty="0" err="1" smtClean="0">
                <a:latin typeface="Arial Unicode MS" pitchFamily="34" charset="-128"/>
                <a:ea typeface="Arial Unicode MS" pitchFamily="34" charset="-128"/>
                <a:cs typeface="Arial Unicode MS" pitchFamily="34" charset="-128"/>
              </a:rPr>
              <a:t>thermogenesis</a:t>
            </a:r>
            <a:r>
              <a:rPr lang="en-US"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
            </a:r>
            <a:br>
              <a:rPr lang="mr-IN" sz="2000" dirty="0" smtClean="0">
                <a:latin typeface="Arial Unicode MS" pitchFamily="34" charset="-128"/>
                <a:ea typeface="Arial Unicode MS" pitchFamily="34" charset="-128"/>
                <a:cs typeface="Arial Unicode MS" pitchFamily="34" charset="-128"/>
              </a:rPr>
            </a:b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9</a:t>
            </a:fld>
            <a:endParaRPr lang="en-US"/>
          </a:p>
        </p:txBody>
      </p:sp>
      <p:sp>
        <p:nvSpPr>
          <p:cNvPr id="4" name="Footer Placeholder 3"/>
          <p:cNvSpPr>
            <a:spLocks noGrp="1"/>
          </p:cNvSpPr>
          <p:nvPr>
            <p:ph type="ftr" sz="quarter" idx="11"/>
          </p:nvPr>
        </p:nvSpPr>
        <p:spPr/>
        <p:txBody>
          <a:bodyPr/>
          <a:lstStyle/>
          <a:p>
            <a:r>
              <a:rPr lang="en-US" dirty="0" smtClean="0">
                <a:solidFill>
                  <a:srgbClr val="FF0000"/>
                </a:solidFill>
              </a:rPr>
              <a:t>© </a:t>
            </a:r>
            <a:r>
              <a:rPr lang="en-US" dirty="0" err="1" smtClean="0">
                <a:solidFill>
                  <a:srgbClr val="FF0000"/>
                </a:solidFill>
              </a:rPr>
              <a:t>Jnana</a:t>
            </a:r>
            <a:r>
              <a:rPr lang="en-US" dirty="0" smtClean="0">
                <a:solidFill>
                  <a:srgbClr val="FF0000"/>
                </a:solidFill>
              </a:rPr>
              <a:t> </a:t>
            </a:r>
            <a:r>
              <a:rPr lang="en-US" dirty="0" err="1" smtClean="0">
                <a:solidFill>
                  <a:srgbClr val="FF0000"/>
                </a:solidFill>
              </a:rPr>
              <a:t>Prabodhini</a:t>
            </a:r>
            <a:r>
              <a:rPr lang="en-US" dirty="0" smtClean="0">
                <a:solidFill>
                  <a:srgbClr val="FF0000"/>
                </a:solidFill>
              </a:rPr>
              <a:t> Educational Resource Centre</a:t>
            </a:r>
            <a:endParaRPr lang="en-US" dirty="0">
              <a:solidFill>
                <a:srgbClr val="FF0000"/>
              </a:solidFill>
            </a:endParaRPr>
          </a:p>
        </p:txBody>
      </p:sp>
      <p:pic>
        <p:nvPicPr>
          <p:cNvPr id="17410" name="Picture 2" descr="https://encrypted-tbn0.gstatic.com/images?q=tbn:ANd9GcTUzbengGDe2IQtBvc0oEiYylbOHHYj0ruMizrJkA43_dwXGfbUZg"/>
          <p:cNvPicPr>
            <a:picLocks noChangeAspect="1" noChangeArrowheads="1"/>
          </p:cNvPicPr>
          <p:nvPr/>
        </p:nvPicPr>
        <p:blipFill>
          <a:blip r:embed="rId2"/>
          <a:srcRect/>
          <a:stretch>
            <a:fillRect/>
          </a:stretch>
        </p:blipFill>
        <p:spPr bwMode="auto">
          <a:xfrm>
            <a:off x="1009650" y="3352800"/>
            <a:ext cx="3028950" cy="1828800"/>
          </a:xfrm>
          <a:prstGeom prst="rect">
            <a:avLst/>
          </a:prstGeom>
          <a:noFill/>
        </p:spPr>
      </p:pic>
      <p:pic>
        <p:nvPicPr>
          <p:cNvPr id="17412" name="Picture 4" descr="https://encrypted-tbn1.gstatic.com/images?q=tbn:ANd9GcSV9ZRHAAtND6RIpr1lKSp82IopAB5VXDSkH2_bnALhqFhsDADtDw"/>
          <p:cNvPicPr>
            <a:picLocks noChangeAspect="1" noChangeArrowheads="1"/>
          </p:cNvPicPr>
          <p:nvPr/>
        </p:nvPicPr>
        <p:blipFill>
          <a:blip r:embed="rId3"/>
          <a:srcRect/>
          <a:stretch>
            <a:fillRect/>
          </a:stretch>
        </p:blipFill>
        <p:spPr bwMode="auto">
          <a:xfrm>
            <a:off x="4972050" y="3352800"/>
            <a:ext cx="3028950" cy="1828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685800"/>
            <a:ext cx="5181600" cy="21336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Liquid and gas or liquid media is required for convergence . In circulation process medium grain might leave the place of the original . In convergence circulation stream </a:t>
            </a:r>
            <a:r>
              <a:rPr lang="en-US" sz="2000" dirty="0" smtClean="0">
                <a:latin typeface="Arial Unicode MS" pitchFamily="34" charset="-128"/>
                <a:ea typeface="Arial Unicode MS" pitchFamily="34" charset="-128"/>
                <a:cs typeface="Arial Unicode MS" pitchFamily="34" charset="-128"/>
              </a:rPr>
              <a:t>takes </a:t>
            </a:r>
            <a:r>
              <a:rPr lang="en-US" sz="2000" dirty="0" smtClean="0">
                <a:latin typeface="Arial Unicode MS" pitchFamily="34" charset="-128"/>
                <a:ea typeface="Arial Unicode MS" pitchFamily="34" charset="-128"/>
                <a:cs typeface="Arial Unicode MS" pitchFamily="34" charset="-128"/>
              </a:rPr>
              <a:t>part . Salty wind , wind </a:t>
            </a:r>
            <a:r>
              <a:rPr lang="en-US" sz="2000" dirty="0" smtClean="0">
                <a:latin typeface="Arial Unicode MS" pitchFamily="34" charset="-128"/>
                <a:ea typeface="Arial Unicode MS" pitchFamily="34" charset="-128"/>
                <a:cs typeface="Arial Unicode MS" pitchFamily="34" charset="-128"/>
              </a:rPr>
              <a:t>material </a:t>
            </a:r>
            <a:r>
              <a:rPr lang="en-US" sz="2000" dirty="0" smtClean="0">
                <a:latin typeface="Arial Unicode MS" pitchFamily="34" charset="-128"/>
                <a:ea typeface="Arial Unicode MS" pitchFamily="34" charset="-128"/>
                <a:cs typeface="Arial Unicode MS" pitchFamily="34" charset="-128"/>
              </a:rPr>
              <a:t>are an examples of convergence gas medium .</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10</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16386" name="Picture 2" descr="https://encrypted-tbn3.gstatic.com/images?q=tbn:ANd9GcRqc62Fh57ghyuNDc796THsT5tm41ae8b9t_RAPenMIHrTUGIla"/>
          <p:cNvPicPr>
            <a:picLocks noChangeAspect="1" noChangeArrowheads="1"/>
          </p:cNvPicPr>
          <p:nvPr/>
        </p:nvPicPr>
        <p:blipFill>
          <a:blip r:embed="rId2"/>
          <a:srcRect/>
          <a:stretch>
            <a:fillRect/>
          </a:stretch>
        </p:blipFill>
        <p:spPr bwMode="auto">
          <a:xfrm>
            <a:off x="2642817" y="3581400"/>
            <a:ext cx="3858366" cy="2133600"/>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457200"/>
            <a:ext cx="5943600" cy="1828800"/>
          </a:xfrm>
        </p:spPr>
        <p:style>
          <a:lnRef idx="2">
            <a:schemeClr val="accent6"/>
          </a:lnRef>
          <a:fillRef idx="1">
            <a:schemeClr val="lt1"/>
          </a:fillRef>
          <a:effectRef idx="0">
            <a:schemeClr val="accent6"/>
          </a:effectRef>
          <a:fontRef idx="minor">
            <a:schemeClr val="dk1"/>
          </a:fontRef>
        </p:style>
        <p:txBody>
          <a:bodyPr>
            <a:normAutofit fontScale="90000"/>
          </a:bodyPr>
          <a:lstStyle/>
          <a:p>
            <a:pPr lvl="0" algn="l"/>
            <a:r>
              <a:rPr lang="en-US" sz="2000" dirty="0" smtClean="0">
                <a:latin typeface="Arial Unicode MS" pitchFamily="34" charset="-128"/>
                <a:ea typeface="Arial Unicode MS" pitchFamily="34" charset="-128"/>
                <a:cs typeface="Arial Unicode MS" pitchFamily="34" charset="-128"/>
              </a:rPr>
              <a:t>Heat radiation – The distance between sun and earth is millions of kilometers. There is </a:t>
            </a:r>
            <a:r>
              <a:rPr lang="en-US" sz="2000" dirty="0" smtClean="0">
                <a:latin typeface="Arial Unicode MS" pitchFamily="34" charset="-128"/>
                <a:ea typeface="Arial Unicode MS" pitchFamily="34" charset="-128"/>
                <a:cs typeface="Arial Unicode MS" pitchFamily="34" charset="-128"/>
              </a:rPr>
              <a:t>not </a:t>
            </a:r>
            <a:r>
              <a:rPr lang="en-US" sz="2000" dirty="0" smtClean="0">
                <a:latin typeface="Arial Unicode MS" pitchFamily="34" charset="-128"/>
                <a:ea typeface="Arial Unicode MS" pitchFamily="34" charset="-128"/>
                <a:cs typeface="Arial Unicode MS" pitchFamily="34" charset="-128"/>
              </a:rPr>
              <a:t>any liquid or gas present between the sun and the earth, except air . But the heat of the sun reaches the earth . The transfer of heat in the absence of medium is called as migration of </a:t>
            </a:r>
            <a:r>
              <a:rPr lang="en-US" sz="2000" dirty="0" smtClean="0">
                <a:latin typeface="Arial Unicode MS" pitchFamily="34" charset="-128"/>
                <a:ea typeface="Arial Unicode MS" pitchFamily="34" charset="-128"/>
                <a:cs typeface="Arial Unicode MS" pitchFamily="34" charset="-128"/>
              </a:rPr>
              <a:t>heat </a:t>
            </a:r>
            <a:r>
              <a:rPr lang="en-US" sz="2000" dirty="0" smtClean="0">
                <a:latin typeface="Arial Unicode MS" pitchFamily="34" charset="-128"/>
                <a:ea typeface="Arial Unicode MS" pitchFamily="34" charset="-128"/>
                <a:cs typeface="Arial Unicode MS" pitchFamily="34" charset="-128"/>
              </a:rPr>
              <a:t>or heat radiation.</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11</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sp>
        <p:nvSpPr>
          <p:cNvPr id="15362" name="AutoShape 2" descr="data:image/jpeg;base64,/9j/4AAQSkZJRgABAQAAAQABAAD/2wCEAAkGBxMQEBIUEhIVEBQQFBQUFhQUFBMWDxUUGBUWFhYWFhcYHygiGBolHRQUIzEhJSktLy4uGB8zODMsNygvLisBCgoKDg0OGxAQGywlICUsLCwsLywsLCwsLCwsLCwsLCwsLCwsLCwsLCwsLCwsLCwsLCwsLCwsLCwsLCwsLCwsLP/AABEIAJ8BPQMBEQACEQEDEQH/xAAbAAACAgMBAAAAAAAAAAAAAAAAAgMGAQQFB//EAD4QAAIBAgQEBAQEBAUCBwAAAAECAAMRBBIhMQUGQVEiMlJhExZxgRQVQpEHI6GxM2LB0eFy8UNTc4KSsvD/xAAaAQEAAwEBAQAAAAAAAAAAAAAAAQIEAwUG/8QAMBEAAgEDBAEEAQQBAwUAAAAAAAECAxESBBMhMRQFIkFRYSMycYGhM5HBFUJScuH/2gAMAwEAAhEDEQA/APcYAQAgBACAEAIAQAgBACAEAIAQAgBACAEAIAQAgBACAEAIAQAgBACAEAIAQAgBACAEAIAQAgBACAI9QDcyUm+iCL8WnqltuRGSD8YnqjbkMkH4xPVG3IZIPxieqNuQyQfjE9Ubchkg/GJ6o25DJB+MT1RtyGSD8YnqjbkMkH41PVG3IZIx+NT1RtyGSD8anqjbkMkH45PVG3IZIx+PT1RtyGSD8enqk7Uhkg/MKfqjbkMkH5hT9UbUhkjH5hT9UbUhkg/MKfqjakMkH5jT9UbUhkg/MafqjakMkH5jT9UbUhkg/MafqjakMkY/MqfqjZkMkH5lT9UbMhkg/MqfqjZkMkH5lT9UbMhkg/MqfqjZkMkH5lT9UbMhkg/MqfqjZkMkH5lT9UbMhkg/MqfqjZkMkH5lT9UbMhkg/MqfqjZkMkH5lT9UbMhkg/MqfqjZkMkA4lT9UbUhkialiVbY3kODXZOSJpQkxAKlzTxI072M9TRUVLszVZNFIqcyPfcz1lpYmbcYnzI/cyfFiRuMx8xv3MnxYk7jM/Mb9zHiobjA8xv3MjxVew3GYPMj9zHixIVVinmV+5jxYk7jFPMz9zHjRGbF+Zn7mPGiTuMU8zv3MnxYkZsU8zv3MjxYjNiHmh+8eNEZsU80P3jxojcYh5qqdzHjRG4xDzXU7mV8aI3GIea6ncyPGQ3GKebKnePGQ3GKea6nePGQ3GKebKnePGRObFPN1TvHjIZswebqnePGQzZj5uqd48ZDNmPmyp3MeMhmw+bKncx4yGbD5sqdzHjIZsPmyp3MeMhmw+bKncx4yGbD5sqdzHjIZsPmyp3MeMhmw+bKncx4yGbD5sqdzHjIZsPmyp3MeMhmw+bKncx4yGbD5sqdzHjIZsPmyp3MeMhmzK821L7x4yGbLlydx96jAEzFqaKijrTm2eq0WuoM8V9mtDyCWUDnbrPd0HRjrHm1Xee3Hoyswqk7Sb2INzAcPaowFjOFWqoq5ZRbZ3jylUV7EX9xqP3mJeownC8WdpUWuGjZx/KoIHwznsSpt0dTZl+xmbTeqRqX/DLVtNKFrr4uc7ivLTUkB0PQgakHsfe1j95q03qEasml8FKlCUEm/kr9bCMouRab1Ui3wcWrGoZ0uQKYuLiGQLkZkMCEyARtAEMEiGQQIZBIpkgQwEIYJuLKi4pgXCBcIIuEC4QLhAuEC4QLhAuEC4QLhAuEC4QLhAuA3kXJuegfw/8AOJg1fR2pnuWF8g+k+en2bl0SypLKDzt1nu6Dox1jzZ1uZ7adkZWdngnC2ZxddDMletaLLxjdl2othqeKNFk+FUsGp3PgqKR+kn9VwRlPbrPlf+pSU3SqHsPQSdHep8r5/AvBcVVXG4qiyM1L4rOj2OVGYBmS/Y3J+v1niL1KGmnOMnwb69CE6FOafPyJy9QxVCjiTUpZneo1amgZTdnGq76C9j+8yaf1inTjJN9l9XGjWqQxfC4f8Ih4biRhsDnxt85qVWKsP5ruWJ8I9/2Ano6H1CEKLkndtnPUaXyNSoUerCcS4c+JwtJvhhGdS2VR5QxuoJO5y5dfrPe9M1Mks6j7PI1tCEamEPj/ACUTinCnoGzgg9jPpaWohV6POlCxyzO5QRjAIyZDJQhkEiGAIYAjSARkwBCYAjGAKYBiVApgBACAEAIAQAgBACAEAIAQAgBACAAkA9A5A84mDV9Heke54XyD6T56fZuXRJKksoHO3We7oDHWKBhcMWfQX1nrzlijMuz0SmldMKjUFQ1Kd70mX/EXcgMNQ3bXX9p8h6luxluUn/R6+i2Jeyqu/kgwNKnxVadWrRNP4LMts11cEar0Ngbf1nx/qfqDqNJL3HsOL0N4QldMt6UrTyoUcneXJgch/hTR4vHRGRp8R4bTroUqqHU9Dv8AUHoZnwlSleJ1p1pQd4s4WLoYutijTzfBwygMTSuHddhTz6kHSxtawE+i0Oqqau0L2S7Ot9PSpZ2vNnL5y4JUqEuAbAfsAP7T7f0/U0qcdtPk8CvGc3k0ecYinlNu092LurmNohaWIEMhkojJkEkZgCmARmQBTAEMAQwBDAMGVBiAEAIAQAgBACAEAIAQAgBACAEAIACQD0DkDziYNX0d6R7nhfIPpPnp9m5dEkqSygc7dZ7ugMdYrHK9bLWByg69dZq1scqbV7HGm7MtHGsNj0u+GxDVEGppMlH4i+ynL4h9bH6z4jWQr0btT4PpdHV0lRY1Ic/ZZOHUitNQxu1hmNgLsdWNgANTefHr31HJnKq1lwdFFntaejexnbJMk9GWmsityF1nk6mjwXTK9zZgfi0QPjfhwrqTULFVCnQg2+v72mHS3jXxvZM3aWphO+NzXocBpJh2XDMHLC71cwd3+pHT2Gk+20Do0ZXvd/Zh1tStW/1FZfRQ+J8suGJN9yLWu1wMx0HtrPqKfqEMUeU9PK5zanL1QfXoNT3t+9jO61tO9jnsyaua1Tg1QdLnqOol1qabdrh0pLlmvW4VUW2gN9NNde0mOog+iJU5LsgrcPqKQCup2l41oNEYNdkOIwrobMpBhTTV0ysk1wQVKZG4tCd+iCNlNtpKZLsiIybMCGCVZimAYMpcgxJAQAgBACAEAIAQAgBACAEAIAQAgAJAPQOQPOJg1fR3pHueF8g+k+en2bl0SSpLKBzv1nuaAx1iv8rYtEcgi99AeqnuOn7zR6hRlUp2i7FKMlGV2rnX4/wB2Q1KmPcoOlYKKeuwAp2F/bLefD63Syim3M+m0ethK0Y0lf8AH/0uHDqwemjA3DKCD7ET5SlxNpmWrFqTudCmZ7+lmkZ2iUtPUlXjiUSIHM8XVTT6OkSv821qS0CK5YJUZVJS2fe+l/8ApnlUllWTN+kjUc70+0R8H4VgqdP42FVXP/m5i7g9d/KbdLT67S0KN7o4auvqJPGqczHVTnYm4ZQb3Gr6/pF/SBqB2Hee3C1rI85tmhbLYBrKWFmJ1uoGVvF+nw5de3aXsrfgNu/5I7mw1y2VnudWyt5yezbH9pNl88EJv+f+CKpexuMgCKpuNUXcEW62JH/aTfi8eA+7Pn6IMTa58ABNhYAqyEDUAW6jL/eXgr9Pj5Ktr/u7NfFJTYFigF7FbEZFbY3F9tjbveTGU08YPgq7dz4ZHVwlKoBnVgoHuzFh/YHX2FpfOdJ+13GMai6tYgq4SjVQINDsxIAQGxIIPQXFvvG5UpvOXTGMZppEFLhdBUZLhmGwtdnA8xGunW3e3vLyr1W810FCmli+zXpctpSf+Yy2YZgSbqFOx03v0HsZMtY5/sRzVBR5l0aXEeXCXHw7ZbkMb+EW1vftax+860tYsfcVqUbO0R8RywvwwV3O2ut9xmH6b9Pt3nOOu93K4LvTJLvk5/DeXnqHxgrqQB1Nt97ae80VdXGmvtnOnQc+fgh4vwVqGouRfLqNQex/p+8tQ1KqlKlJwJcNy7UdMxIXS9jfboT2H1lZ6yEZYstToTmrnNxWDem+RhYzTGalHJHJxxfJtJwOsRfLvqBfxEfScvJpqVmzpszaukc+qhUkEWI7zundXOTJEwjsLhCR9JVzS+RZkJFt9JZMKwy0ydheG0icWbVLhtRukq6kUTiSng9TtKb0RizXq4B13EsqifRGLNdlIl+RYxJKhBICQD0DkDziYNX0d6R7nhfIPpPnp9m5dEkqSygc7dZ7mhMdYp/Aq6JWBfUA/eehqacpQtHs4QaT5LjW4RQxn86rWqsqgkKXRKVNba2AXQWvrvPjdX6fZuVaR72l9SnFKFGKMcqcdpFnooGWkh/ls1z4b7Of0km9h9p8bq6Vp50+j0tXpppKcu32XBHk0a9jy2iTPNXlcFcSGtWCgkkADUk7AdzMdavlwi8Ytsp3F+NIMSq4rD3wpsFqOl1DH/xAdivT6azdo6O206i7PRpUXtN0p+76/wCDt1cLhsL46NJKZqKRdNmHQG2lttfcT6Whp6d1KJ5lWvWn7ajvb7OLi2ubhgLMWu+/lIuw0sLX09hPSimjM3fo0yul7W8K5mbzbnx26k6i3e06LnhleO/kiemC2x82jG5CrYE6nds1xY/WWTurfQfDuQBOmYFtQQSQAVJy5h9dQPeT+7lK7K9L8EChmFjc/FAIFgS1h36DYHvJk4p3X+xMXJXX+SKlWZs2a12AGYjbXRl7tbSx7DtaXnHFZRfZzjzw1yiEVEc5WSwy2slrkg+E6nX9QJ3jHD3w5uG8uJkaVVByaowPiOtrHqo6W0+oBlnGcUpvklYybiuPojpLTRyM93PkJHmPc32F9B+8lyqTjlFWRCjGDUZcsgxmBaowLECk3iQCwuepP01ufaI1qcY+xckTpycuXwSY3OqEUgKmg2JKldgbddRbUf6SKcYTn+pwyzk4x9nKIcBgqi53dma/m7C2/W+htsNIrV4T9qXBEKck735fwanFeIVarmkgIfYsbDQdBawA6mdqNGnD3t3KTnKXsirHQw9bJT/nZXsovfUaXytptoSPcTPKOU70nydOYwxqLg5h4/VaoooAkBrtYeY/TtbS3YTTDSQjC8+zlOvKTTj/AEdSqtLwvUSzJ5MxAVR0DjfTW1r3FtpliqsE4Q+Ts1Sk85f7HOXmNfjBMoaidGJAzMTuxPQ9rbaW2miOhW3z2cnqXnf4XwbmL4TSr1EqMxGXzgKSXtsy2FjcW+95wp6mpSpuEuzpOgpyUo9fIYjjNGi60ypa/myMQqDoq2NiR1Jvc3k09NUqRyk+RPUQi8Yrg28VwXD1KQrOtRjmCk0UurA3s4A2Nhqpt1tOD19XTe2SuaKeijqZ/ptL+Tf4VythiL0mNY+jKyuPqpF5eOvdVX6M9fSzoys0WTB8vG9lpohFtGtm126Gc5aiP2c1TmzcPLtQi4yH/LqDr/1Cc/Ip3tZk7Mjn47lpv10Aw7r/AMTrCvG/DKunJdoqPF+UVYE09x+k7zZDUyj2c2kUTiHDmpMQQRaejTqKSuc5I0p1XJQBIJPQOQPOJg1fR3pHueF8g+k+en2bl0SSpLKBzt1nu6Ax1jzgmzT2fgy35LjwniVBqHwaoLKxBYBiqsBsptra+u/aeD6h6dPUSvJ8G3S6rZ5j2dTmKkalOhhsKgX4pzkABaaU00u1thmI9zlnzGv06uqNNHuaCqvdqKr/AIuLWx9fC16GGpt+IL01N6m98zgm42UBet9BPC1HpuNTBdmiCpV6Uqz45N2jzBWfE1MOtJA9MOcxZsunlJFtAbr+85R9PnKbh8o5z09ONKNW/DOdhGqcSp4inWc0npOoCqCFU2bR1/ULr/tNmi9OjUyXyjrWnDRuE4q6Zu4DF1cPhCldfHQPw+9OolroynqLXH/tn0HptHcWzUXKPM184qe7SfDKtxHm64CKioqjLZQAAOw9p9Fp/SoU07HlT1Um7t3IMNzGrG7AX8Vy2mYtbU29wNJaehkv2kx1H2b1HiKMLhiT4crNsDrctbtuB3OkzToTjKzXJ0jNOJsPVvlOj3dvCALFh11O1tde85pJXTOv/r/khNQeEE2W2jXtcnym52sLadTJt7e7FeL2Sua9RfGBcKSPFuAD6fre+3/e0HxeKKyX/k+AZnOTLcXJZBpcE+b+53NheI4Ll8/gPN3X+SDEVVHQFiS1xcNbdltbTW+t+pkxjJrh2iS5xT5XJHUpI/iYFCAGULtfqt/0g6G+28tlKDtDlMq4qaWTsQVaaVwApu4OW5AAzWJFiNbXFtb9Ja86TV+mVWM01HtCphnZSlRhm62IBJ9INtW/4h1IqWUEFFuKU2afDnq0Hyi+W11qbWU23PbaWqqnUgpsinlCWKE4iK1GoKn6FAuliPCfYjUby9HanF00RVU1LJm1T4gtSnemmc2ANl8TAbBje1u/ecXp5pqMn7TpvRd5Rjya3DuMGsxTEeYE2BsLqdGXXbuPcCda2mwSnT+ClOqneNTpkmIrUMIpyDMOgNszHu1ifCO3WUhCrqZXlwiylCirLlsbwY2hpamWG1/CtQbfQMD9Lj3lfdpqvP7SV+vTt8ohwXCqWGQtVKkjzN5gOyr3bqewl6ledZ40iI0lTjlU7N0YMYpbUaoTMCVYkKpI3Q9M2xHfXtOW7KhL9XlE7aqL9Pv6OdgeTqrsGDLVQ7spuB9e33mleo0pr2s41NNUpu042PQeFp+EokqSqruerEkCw7bjX95hn73zyTHJdF54fS/lgsc5YXJButuyt1HvPPm7uyNiXAuIxoUoFGbMbAA2JOoHtbSUsWsaPFeNPhaSPUoM+Y2ZKfjcaXsoFr66SyimxY6XC+IU8TSWrSYOrjodj2I6EdpRqxDONzPwb4iM9Ky1ALjs3sf95ooahxdn0cqlLJcdnluJqrisyOMroSpv5lbs3+k9aMnD3R6MDvF4y7KXxPBGk5B7z06U843IkrGmJcrY9A5A84mDV9Heke54XyD6T56fZuXRJKksoPO3We7oOjHWPNau89pdGRjUKuUg9okrqwRa8LzY4CqLAAW2Hc7nruZ5kvTYZOfyaN6Vsb8HcPE6AqjEE5qhpLSA9ADMW+5uPsJ4q9Mk9TKbXHwbnrbUFSX3yOMTSSrUxYYH4tNKWW/izKSWJ9rCn+04U/T5eY5W4sdZ6tS00ad+malXjlAfGqp4atVUVh0bLms31sbftNlL0uVPUZR6Znqa1yoqm/hlSx3MlR1ZCxKk7dJ7kNHBPJLkwyqStyyvVGv95tXRyfJE0qSYFYjY6SMU3dhXRsrxeoLa7dep+85PTwu3Yu6jfFzp0eZrMul7XGvQHVrf779JkeiVmdlqDePFKV6eY9ADlIzE7C3YdZnVCq010jo6kP3fJsVTmKHOAToQDa1jqT6Qd9Nyf24QeN0o8l5JuzvwYxrlQMq3sxJ0Fr3J1bqt9dhuJMIpp5OyIlK37V38iYimpQu/cEWICA2Fw3YaA+95EKklJxgrkuKss/gjpj4qfyb3IYXYAXYWPQbEZtPaXawlab4IVpRbjwzVXhzN4nbxU9bKQADuQo/UR1lt5LiEeCu05czfItbH1L/CVTdfEDoEB3zX3tc3AJtr+xUKa97lwHVl+1Lkzh6zBMuIIceIXvplbcXGxBCn7RNKUlOl8CDsnGfyQvxajQsqIHG2XdVHU36se/QSVpp1ryqcB1owWNMfGcLp4ghw4QDW58zJuLdWYeXvp7yKeolQThLn6JnSVS0o/wBkww1An4JK/EIuEOvTRWa+jH20HvKKWoadT4JwoxlicSpgq1GuooXy1ACunQ62M2Qqwq07zM84SpzxR0cbwapWp5nqEgdbfyvfUdPe1veZ6erpwftjx9naWnm1y+fo5HDq+IwdYqAR+kg+Ug7zXVjTrw5M8ZSpyuuD0/lrDoyoVoJSd9cyAghRuTrPEenp05ZLo21NXVqpQk7mpzLjcyuqKwQoUW1/C+W5BA3vdtSfsemqkrctlWrKx1eQeNfyBTa5p0w1mALupLN/LqBdUbW49rzLq6fuudIdA9NKVejUoVvxHxGFxu6AuDmtfwqF+Je+ug66jOuYtM6XN/n3malh6FNcuatiLGgpG7B6anrobP8Aex+kpTg5EdOxu4OrTwtBSGDUi7uXLWRULk+YeYg6C/0vKy5JZ3q63G9pRdg8P/ifT/B4tcSgsjMKdYD6XvbuNCDPSoVXBJv+zjXoqa47NDjWHFaiHGpW2vcEaGelp3jLH47R58W5KzKeRYz0vgF/5A84mDV9HWme54XyD6T56fZuXRJKksoPO3We7oOjHWPNau89uPRkYkkgA1oBk127yuAHbGta15G2ixrGqe8nFIhsiYySBGMAjMqWFMAjMkgQmQSKxkNXBK/EKhAGY2Fpz20Td2sdWnzKRTy2O4NtMpI2J09h1tMUtFFzuaI6iUVY38HxZK6E1vEbWIzW8QJsT7WJ99JxqUalOV6ZeEozjaf2beA4kjrkQ7EBr2yEHQEDpY5f+ZwrUJQtOR0hUUm4x/o1sPw+p8YGo3iU6KpAUD36C/QTrKvFRxgikacn7pOw/FuJCkFVFzH9IK63BsAx62tt/ec6FBVOW+C9Srg2rc/ZJSw74il/PBUkWJtqCLFSQNdsw/aTKSpVb0ysY507SNWl+HoWpk2zaC6qWv6mB2HYaS361T3LhEfp0/ba7IMZw+urKKBKq5YEA6KQSD9uv0InSlVpuN59orOE4ytFiry+R/MFRswsc36fY73t72tHnRfDXBL00kuHyZqcwmlem6sGBIKjLbW97G1wCexlfBUleL4ZK1Li+VyjQPF8QKvxCCE2y28OW1rW7WmrYpYYHDclllctmA4guJFL4TUPAuVqdcEMdrDOgvp33+s8avQ1NF/pvg9OhV0s091Wf4LgKnwKXxAqrZ6dIhWzKoY2YhiBfddxEbz9sjLjFTbj0cnC8dfCvUpv8LzZWDWWm6WXLUY23KlepGux1ImVNSSaO0euTWThRUM9FTSaqCEq0iSpKsdND4WNrkEmxBAvIlV+ycSz11SjhSz1X+MtN1RqrMbOQdhoCNjcg/WZf3S4LdFd5XxlLidFaePK1K+Ee9Guhs+YhSCtgLuulxYjQEy1ZOm+OERFOR0fysnCJhqrnDg1qrEoVam9M1XqZibeFbVQb2FiF11nCMvdcu1dHcwGOw2DWnhamKz1EUhfisPildWAtubAaE62tqZLg5cpEI85/i9jaVaiQrhs4Dix3Iv0+h39jNVKDxdysmis8k4n42DCnUqGp/8Ax8S/0ImqhO8Iy+nY86pHGq/ycPGplqEe892LvE5S7Lx/D/ziYdV0dqfZ7nhfIPpPnp9m5dEkqSyg87dZ7ug6MdY81q7z249GRiGWIFgCmVApMAUwBDAEaAIxlSxGTAEMAQwBGkAQyAIYAt4BJhcW1I3U/wC0pOCkrMlSad0T4jjFRyLtYA3sNB/Sc40IR6RZ1JSfLLDQ5hpFLtbNe9yPGD1y9Nd9Zgno6mbUXZM0qvDhyXKJuEcaWvmUqKeUi2UeIps17atob69pzr6Z0UpRL06+42pEVLgSJUZqjq+tx4vCq92P9huZeWqcko01yVhQxWU3wdDiWLNOkxQZhYEgMSjrspI67WIPYbzhThGpO0+GXnNwgnDlfZxeB1MRUrGo9yjgqbmwsRbSbdRGlGGHyZ6bm55pXsdrHYOiHFSoo+IFAuSPhEj9R1zfa0xwq1nDCC/s0ThTyyk/6NSjxulVZqYBOmjMxyu3Zl2UHbQaXlp6WpThmnyRHURnLFpWOhw/l6kmJTJWUM9nWm5yva9stj+rTb9rzlL1FNYS7Lr0+pbOK4L3VwiPg69Or4QSxvbRWugUm+2ttek4OTzUkVpq8XcrGB4X+Ow9MVAaNVWWiagphxVpg3Vg1/ANCA3UrYdZec9ubsdYq6N3h+Aq4esDTF0WoKbWynw5QSdd1NulrEanScpSUlyXSsdzivLlSvlDfDencBwHqhwvUrY5c17f1nCNXHlDsrHH+Cpw/L8M2zJV+HTANlIdG0LEli2tySLkWGmg4aiTnZmjTpXNPmrjVWsmFoU1P4l6isuVSGKkEIPpqCdNMvYSaSv+4VLR6LJQ/h/RarWxGNqviqtZs7WJSkANgADcgWA36TtvSXCM9r9nlfPmHw1NnfD4jMg8PwirFka2qhtiBa3tNSm8Hc5yXJp/w1Pgqf8AqD/6SdP/AKT/AJMuo/1Imtxb/FP1nv0/2maXZc+QPOJk1fR2pnueF8g+k+en2bl0SSpLKDzt1nu6Dox1jzWrvPbj0ZGIZYgUmQBTIAjQBbwBWgEZgEZlSwpgCGAI0MEbGQCMwBSYAkAwZDApMgGIFx6NUobqbESrimrMlM2MVxOrUFmYkSkKMYftRZzk+2drgXHFRAlWxABGuqlTYkH7gGY9TpZN5w7OtKqlFxl0TY3mVUIFFVPS9hlUelQb2+u5lKWhy5qcnWeoskqfCR0eI4UYuh/L8xCuqg6WOjqo9iAbf5pyoT2KrjLotVW5TU12aXD+W0T/ABSMw3ObKintexu3t06zpU1spSxpq5SOmssqjsdtWdCA1NK6LlBzorMBa62a2q2vaY5U6VZvJWkd1VrUVaEuGXnCL8ahWpAZSyHJrqNAQNb9VE4y9jTRzhPJtfJWeXeYVwXxKOIWoadMuFKJqWNQsco0ykZXIAPe3t11FJ1HlAvCVuCw47hX41WqYXEl0qEM9A/DyjMPEbgZw/sTp9plTw4kjqmdLDcQGGoBqi5FuczZGTKoJDVGGoVRYasRpqZxxbfBbg8oxvFqeN4t8Sn/AIT16V7k3IVSDdDcEaX/ANJqdBKnd9lY1LSsh8VxZsDxPPZcVUyGkoUksmayDYDx2zDLp9pzp0LwbL1ZrKxeMZinoYR1qEricXmOWo9/h2ByKSNgFUk9L3E5QTchf5PC+aqvSxW7VABuvmN7d/r9JrrStDE5dssHIVD4eFLnTOXf7eQf2nahG0Ir7ZiqyvV/g4+OfNUP1nuU17bHF8l4/h/5xMer6OtM9zwvkH0nz0+zcuiSVJZQedus93QdGOsea1d57cejIyOWIFMgGDIAhgCGAK0AjMgCGQWI2MAQwBTDBGZAEMAQwBTAFkMCyAEAIAQAgBaEDewHFqlEWGq9jqP2M4VdPCr+5HWFWUH7WYxvFKlWwY2A2UaKPsJanQhTXtKSnKT9zLNyrzHlDI7hHyFFdtU9gwsdAbkEaieZrtE5POnwzZpa8Y2jUV4nonLnFHAU1Go1Sot8Wk1iV/zoQNdtR+08tU6yWNU2aqWmbzoXX4ZzOeKTFXcWaiyMGDAkLUZgyOGGqtdCo1sC3uZqopJ2fZnk78/BXOHF8Az1qDghEOY5AuIWnqBUeloHClluQxFh0vLVIqq7Mle1XLInP1V6DrVp0b1KVUJUJIpMVuDem41vcabdJmemeXDLxaZR6vBqNUhxVXClihytTa4GVrMiKDmFxbtqSSba982laSuRir3RcnoYLDucZWqrWrAArdWRrqEyjIb5NCLk+odbTNlOXsXRdpXueecY481ao9R6hDtvYAJovhFtNLnfewHmvprjS24nPK7KrUVsbiEpp5RpfoBuzf1/tMai6s7IirUUI3L9xJ1w+HWmumgAHZQNJ6+nhnO/wjzo/tyfbKgTc/eepwkRcv8A/D/ziYNX0dqZ7nhfIPpPnp9m5dEkqSyg87dZ7ug6MdY81q7z249GRkcsQKZAEMgCQDEARpDBGxkAQwWEaAIYAjQwRkyAITAFvAFMAQmQwYkAIAQAgBACAEAIAQTc7vLXGWoONdNrdLTLqKKmuEWi+T1ThmPp1aZ0Do65WU6gqfMjexuddwbTx6lOVzTCpZ89HE47y4+GqF1rIcNYujFh8ZRYDKtx49zddbjcHUSVVU42t7jslb+DmphsjO1I0itSws6q1GouhamMysaVwu4va1rdZD/JdL6Njl5XoVKjhar0UW6JcVAqnqyNcW38lx4lPsK1LSSSEeOzj4zGohc5fgkEjwhCjEnxMtgBUPiGrAqIaaRb5KdxbHNjKgpYZDYE36DUnU20Ua//ALacU51HjEpOUIK7LNwLhFPA0szWZmGp2zHsP8o/rNtOhb2w5fyzBObqO76OLxbHGq5Jnr0qSgikn9GgJ1KnoHIHnEwavo70j3PC+QfSfPT7Ny6JJUllB526z3dB0Y6x5pW3ntx6MjIzLEGJAEMgCGAKYBG0hkoUyCSNjAIzAEMARoYEMgCmAIYApMgCmQDEAIAQAgBACAEAIAQABhq5KO5wXj70GFjp/SZqtBSRZOxesFzDRrrlc5b7gnw37+xnnToyg/s6qRsHAhlIpOlnXKbgOdNmBvo2u9us5NL5OiqyicbEcPxVEgpUBsSb2JNzob97jQ3OukvJQZTekvg4OI5bNZ82IqEj0i1NPv1M54QfDbf4RD1FR9I2RUw+ETLTC6dF0W/cndjNVPTyfxZHJq/Mnc4HE+KNVOp/2noUqSh0Q3c507FQEgHoH8P/ADiYNX0d6R7nhfIPpPnp9m5dEkqSyg87Dee5oGZKx5tWTWe5FqxkZFlMkqYKmAIVMgCFTFwIVMgkRlMEilTIBEymQBGUxcCFT2i4EKntIbFhCpkXApUxcCZD2k3FhShkXFhch7RcGMh7RcBlPaRcWDKe0XFgyntFxYMp7RcWDKe0XFgyntFxYMp7RcWDKe0XFgyntIuSGUxcElN2Xa8hpMcm7R4rVXYmU2o/QyZOePVu5/cynjw+i2TNWtxGq25MvGlBfBDkzTcsd7mdFwVFyHtJuLBlPaLixlUN9oFi/wDIC+MTBq+jtSPccL5B9J89Ps3x6JZUk4HHuE/F2m7T6hQ7ONSFyrVOUCTtPRjrkl2Z9psj+Tz2lvOX2Nkx8nHtHnfkbJg8mntI81fY2RTyYe0eb+Rsinks9pPnfkbQp5KPaPO/JO0L8kntHm/kbQp5IPaR5i+xtC/I57R5iG0YPI57SPNQ2hTyK3pjzURtMU8iH0yPNG0KeQ27R5pO0YPIbemPMRG0xTyC3pjzRtMweQW9MeYidox8gt6Y8xDaM/ILemPMI2mY+QW9MeYNpmfkFvTHmDaZj5Bb0x5g2mZ+QW9MeYNpmPkFvTHmDaZn5Bb0x5g2mY+QW9MeYNpmfkFvTHmDaZj5Bb0x5iG0w+QW9MeYhtB8gt6Y8xE7QfILemR5iJ2w+QW9MeWiNoPkFvTHmEbQfILemT5g2mZ+QW9MeYNpgOQW9Mjy0Nplm5a5WNFgbTNX1CkjrCm0y+01sAJ5jd2aR5AMQAtFwGWLsGMscgMscgMscgMvtHIDL7RyAy+0cgMvtHIDL7RyAyjtJuwGX2i4DKO0XAZB2i7AZB2i7AZB2i7BjIO0XYM5B2i7AZB2i7AZB2i7AZB2i7AZB2i7AZB2i7AZB2i7AZB2i7AZB2i7AZB2i7AZB2i7AZB2i7AZB2i7AZB2i7AZB2i7AZB2i7AZB2i7AZB2i7AZB2i7BkCRyDM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364" name="Picture 4" descr="https://encrypted-tbn2.gstatic.com/images?q=tbn:ANd9GcTIPJtCR__Vt9DMmSVEHyCpsWL2ftrlLpgCPhkrNSQOjoi6TDdU"/>
          <p:cNvPicPr>
            <a:picLocks noChangeAspect="1" noChangeArrowheads="1"/>
          </p:cNvPicPr>
          <p:nvPr/>
        </p:nvPicPr>
        <p:blipFill>
          <a:blip r:embed="rId2"/>
          <a:srcRect/>
          <a:stretch>
            <a:fillRect/>
          </a:stretch>
        </p:blipFill>
        <p:spPr bwMode="auto">
          <a:xfrm>
            <a:off x="2540325" y="3352800"/>
            <a:ext cx="4063350" cy="1981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81000"/>
            <a:ext cx="5791200" cy="18288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Hot air around the vessel to be hot,  feeling warmness of fire without putting your hand in the fire , are examples of </a:t>
            </a:r>
            <a:r>
              <a:rPr lang="en-US" sz="2000" dirty="0" smtClean="0">
                <a:latin typeface="Arial Unicode MS" pitchFamily="34" charset="-128"/>
                <a:ea typeface="Arial Unicode MS" pitchFamily="34" charset="-128"/>
                <a:cs typeface="Arial Unicode MS" pitchFamily="34" charset="-128"/>
              </a:rPr>
              <a:t>transfer </a:t>
            </a:r>
            <a:r>
              <a:rPr lang="en-US" sz="2000" dirty="0" smtClean="0">
                <a:latin typeface="Arial Unicode MS" pitchFamily="34" charset="-128"/>
                <a:ea typeface="Arial Unicode MS" pitchFamily="34" charset="-128"/>
                <a:cs typeface="Arial Unicode MS" pitchFamily="34" charset="-128"/>
              </a:rPr>
              <a:t>heat </a:t>
            </a:r>
            <a:r>
              <a:rPr lang="en-US" sz="2000" dirty="0" smtClean="0">
                <a:latin typeface="Arial Unicode MS" pitchFamily="34" charset="-128"/>
                <a:ea typeface="Arial Unicode MS" pitchFamily="34" charset="-128"/>
                <a:cs typeface="Arial Unicode MS" pitchFamily="34" charset="-128"/>
              </a:rPr>
              <a:t>through emission/radiation </a:t>
            </a:r>
            <a:r>
              <a:rPr lang="en-US" sz="2000" dirty="0" smtClean="0">
                <a:latin typeface="Arial Unicode MS" pitchFamily="34" charset="-128"/>
                <a:ea typeface="Arial Unicode MS" pitchFamily="34" charset="-128"/>
                <a:cs typeface="Arial Unicode MS" pitchFamily="34" charset="-128"/>
              </a:rPr>
              <a:t>.</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12</a:t>
            </a:fld>
            <a:endParaRPr lang="en-US"/>
          </a:p>
        </p:txBody>
      </p:sp>
      <p:sp>
        <p:nvSpPr>
          <p:cNvPr id="4" name="Footer Placeholder 3"/>
          <p:cNvSpPr>
            <a:spLocks noGrp="1"/>
          </p:cNvSpPr>
          <p:nvPr>
            <p:ph type="ftr" sz="quarter" idx="11"/>
          </p:nvPr>
        </p:nvSpPr>
        <p:spPr>
          <a:xfrm>
            <a:off x="3048000" y="6248400"/>
            <a:ext cx="2895600" cy="365125"/>
          </a:xfrm>
        </p:spPr>
        <p:txBody>
          <a:bodyPr/>
          <a:lstStyle/>
          <a:p>
            <a:r>
              <a:rPr lang="en-US" smtClean="0">
                <a:solidFill>
                  <a:srgbClr val="FF0000"/>
                </a:solidFill>
              </a:rPr>
              <a:t>© Jnana Prabodhini Educational Resource Centre</a:t>
            </a:r>
            <a:endParaRPr lang="en-US">
              <a:solidFill>
                <a:srgbClr val="FF0000"/>
              </a:solidFill>
            </a:endParaRPr>
          </a:p>
        </p:txBody>
      </p:sp>
      <p:sp>
        <p:nvSpPr>
          <p:cNvPr id="14338" name="AutoShape 2" descr="https://encrypted-tbn0.gstatic.com/images?q=tbn:ANd9GcQWC6pa52aC7w2D6GtwnFFTqYNZZ0M-FpNDGWFUgQ-3zUhXEdQ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340" name="AutoShape 4" descr="data:image/jpeg;base64,/9j/4AAQSkZJRgABAQAAAQABAAD/2wCEAAkGBxQTEhUUEhQVFhQXFxUXFxcXGBcXFBcXFxYWFxUXFBQYHCggGB0lHBQVITEiJSorLi4uFx8zODMsNygtLisBCgoKDg0OGxAQGywkICYsLCwsLSw0LCwsLDQsLCwsLCwsLCwsLCwsLC4sLCwsLCwsLCwsLCwsLCwsLCwsLCwsLP/AABEIANoA5wMBEQACEQEDEQH/xAAcAAEAAQUBAQAAAAAAAAAAAAAABgECAwQFBwj/xAA5EAABAwIEBAQDCAEEAwEAAAABAAIRAyEEBRIxBkFRYRMicYFCkaEHFCMyUrHB8OFictHxgpKyF//EABoBAQACAwEAAAAAAAAAAAAAAAABBAIDBQb/xAAyEQACAgEDAgQEBQUAAwAAAAAAAQIDEQQSITFBBRMiUWFxgfAykaHB0RRCseHxIyRi/9oADAMBAAIRAxEAPwDw5AEAQBAEAQBAEAQBAEAQBAEAQBAEAQBAEAQBAEAQBAEAQBAEAQBAEAQBAEAQBAEAQBAEAQBAEAQBAEAQBAEAQBAEAQBAEAQBAEAQBAEAQBAEAQBAEAQBAEAQBAEBUoCiAIAgCAIAgCAIAgCAIAgCAIAgCAIAgCAIAgCAqEBVzUBQICrgoBcxqMlIo9kImGi1wUogogCAIAgCAIAgCAIAgCAIAgCAIAgCAIAgCAIAgCA2dGpk9P4WGcSwbNuY5MTWWlTnkwxwZHU7SoT5wZOPBdhmSQFE3hGVccywbOOw0Nn2WuqeXg3307Vk0Kzbreio0Y1JAQBAEAQBAEAQBAEAQBAEAQBAEAQBAEAQBAEAQHTyYaiWnnCrajhZRd0cVJuLMowZbqbGxWPm5wzL+nccxfZlpo+Q9nKd3qMfL9GfiW5fRmoB6qbpYgRpa91qR2c9wsU/U2+ap6WzMzqeIVYqI+ZI0E2mffZdH4nE6raaZC2GoogCAIAgCAIAgCAIAgCAIAgCAIAgCAIAgCAqAgLmqASDJcB5mvaZaTB6j1XP1N3Dizs6HTepWR5RJq2WhzS4C/NcyN+Hg7E6U02cX7n5Xj3+Su+b6osoOj0SQ4ewWqqbbD+YU6u3FZhoKP8AyNnZ4tw0D/aAfc/9qloJ5fzLuvj6PkQfRLrLu5wjzSi3LgwZg2Hn2/ZZVv0oxuWJs14Ww1CFAEKQIQFEAQBAEAQBAEAQBAEAQBAEAQBAVAUAvAQkuhQSdvhzFaKg/SSJ/wCVS1le6HxOn4bc4WY7M9NweGDhPzHqvMWTaZ6ZI42JystJt1H0KuQ1CaNMqyvC+X/igxYj+VOrtzDBhVBQyzd4xwlzIsQR8rf8LXo5bWRZicMHnowsNda8x6D/ACu95uWjiqjbF++TmZkPxHKzT+BHP1C/8jMVSl5WnrP0KzT5aMJRxFS9zFCyMAQgKOQMsUkBAEAQBAEAQBAEAQBAEAQBAX0myVDJSyZ/AWG4z2FNEKckYwXBqZJSNvLLPWm/mJZ0rxM9f4bdqYD1ABXktQsTaPVZzDJ16+XAgnotCeDCNyykzU4cwEGY5x/fks7Z7mLpqEcGLOWNe4tdcHfqDyIWyubi8mcF6EmQvOMu+7wHCWOIIffkLBwi3qurTZ5vTr7FW2Kgvh/j5kNx2GcXSBMrr12JRwzgX1Sc8pG19yJwWv8ARWLfZzWn91q83Gp2e8f3ZtdOdGpe0v8AJxiFdOcWuQMsJUmJapAQBAEAQBAEAQBAEAQBAEAQF9N0KGSng36JlaZcFmHq4Ln0Vip+5Lq9iwshZp5Nbjg2cGxarGWKInrXDbNLKYO8X7yLfQFeW1DzNtHp8ejBMcKyWEdlTfU59kts0yzLaGkehcfpb91LJvnuf0REcxxANQtH6irSjxk6MeUkdTiXLhoZIkFon0IutdVjjLg0aa3zNy+J5TnGCOHeCb0HEQebD0d2Xo9PYro4X4l+pz9TX/TzTfMG/wAjp47DhmW1QIIdVaWkXBADTI9lVqm5ayOeyZt1MFHTS29CBvMLuo84zE5yyMclhQgopAQBAEAQBAEAQBAEAQBAEAQFVANrCvg9R0WE1lG2uW1nbwrA4CDz22IVKbafJ2KYwmltf+iyuzw3tMNcQQ6CJab7Fp3HZZQlvizTfX5NiO0zLDiSauH0NfuaVNoDWgCXHSf8+pVZ3Kr0WZa9y8tNGxK2uWOn2zsZdxDVoFgr0dTRN6f5hAAjQfTqFUt0ddvMJY+Zvdl1axZHPxR6Fw1xHhcQWtpVW6zHkd5X/wDqd/aVzLtHdX1XHuuhQtsUk2js4xmii9/6Q4qvBZYhPdbGJ5nh6ZqYxjBcOcPUyb39iV0XhU5OtbLbl+yPV80y0VacdBb5KhseNyOBptU6rOe5AMbw+KjnMe3yuaQfkt1WolW1KPY9DOyFlbUuUzzozhKpweKcfu5cS136ZtPoYv03XfwtTDz6vx9zjRl/Sz8izmD6MjmMwx1ExAJJA7ch8lfrnwkc+6pqTkanhLbuK20scxSmQ0Yy1SYlIUgogKgKCShUkBAEAQBAEAQFwKgFCpACgFWhCTPSWLM0dLCHmFWsLlMmnlG/RpeI+Xf2FolLZHCLkIedZmRL8iwzmuDacNkF22qNg0z3uY7Ll3zjJZlydeqGxYXQlOW5eHkUzsRDSWjULciLn5qnZY09xndPy4bl9RjvsyD2w0NJ3kQ2OdtrqxVq792YnMet0s+Jxwc/AYXGU2uoeO+pS2Danm33hx8wj15LC6+qeHtWfgWq9PVW/MTM2SGnRxrHV/K1ocGugluo+WZHbUsOZVtInVxlKpqC5PVcPVa4S0hwOxBkfMJV3SPLzjKLw1g0sXgQTqAuqk6pR57FyjU4W1kD484QbiaLztUYCaZ5c5a7sTCtaHWPT2fB9S9PbqYKvv7nieHe4E0aghzZaJ3BG7SvUTSa8yPT75OfVN81T69v4LH0jdTuRqcHya76ZWxSRplFmF7VnkwaMZCkgtIQgq1ACEBQhAUUgqAgBCAogKwgEKAXAISXNaoGC4NQyLmowjo4Ryq2IuUtYJHk+Hk6uQuudfPjB2tNDuTLA0g1oqAAOc4aeVoAMxvY/XuubKTb2tnQUU2SrhzBk1WuO8T6Tew2WiznCRR19qVTSJ5QZf5Lq6OrFv0R5dsw4miNUwJ6xdVNfVFW4SNkbJYxk4WK4aYZcBJmYKqeVPbuR0q/EpLEZHm/F1LE4N3i4epUpuBk6TYzAGpps4diDur2glCT2TR0NRi+rdHkx5X9smJa2K9GlUjmNVNzu5IkD2C6UtHF8JnGVNbznK/U67vtTwmIaaLqdSjUf5fNpNO4kfiAg3IAuOYXNu8KsSc4tNfqbdJKNd6Un3PLeLsPNR9UWIdfvyBHddXQTxBVv2NniVXPmo1qVQPpa7Ts4d+3rv8ANbZRcZ7fyIjONlO/v3Oa987SVYSx1Oe3noYSFsyai1zVJGDGQpILEIMiGQcOahBmJZGJc1QwUKkABQC+FBJlpU+ShszjHJe6lpuVjuz0MnBxWWWmossGLkWqSOpnouaPzT7LCSb6G2DgvxG3gvO8BogCN/5Wmz0R9RZozbYti6E9ynDiGhtnGx6Rznp6rhXSbfPQ9JXBRXBv13kv8MCWsGned/zX7G3/AIrS8YyyYybfBOuDKTwWlwtBEmSRHQrSuZr5nN8TlF1tdyeUm816fTVpJSPOGq67yuJNq3VSaM/7S95gLfY1XDj7yQlkgP2gYpl9RA0xd0Fs8hG9t1SipOxpcnofDIbIbpdGeRZfQGJxRYAPPy5bSYJA7ldW1uqlS9jOLrstlnpj7wbPFf2f1sMwVXubpiO5gW535BTpvEVNqDi02ULtNXZmdcui5IO9zoiTHSTC6uFk5jcscmNhggxNxY7H1UvlYMYvDydOhVY5402n4eh7dVVnGUY8l+qdc7Ft4z2Lcxw+h229/wDlTTPcjDV0+XI0FZKZY5qZIZjcFJiGuQkzO/LKxXUyfQ11mYFWqGAVIAUAzUwoZkkbuDw5cen/AGtNk8It6enfI6OOwn4bu0FVqrPWjo6rTYpb9jjtoq45HGUDZpYdapTLEKsmLFMhZ1vJrtjtOpwzS80gbqtrHwdLwqHqyj0TB4bSWlpl73NY0X+IeX5G/vC4Tk5deiO9LEeSS5XkngnzwT8TjsCdv4+aqzs3copS1EZQ9H/SdZWwBjYiFu0iWU2ef1Um7Hk6dR8NXodRcqqHj2KiWWc7LQTJPMlcHw+Lc93YtajGUl7F+MxbWap+EF3sAT/CsXWpWODMa6ZTax34PnzjnPxiMQ8t/LqdpHICVc09OMyx15O3ZNQhGpPobnA/B1WriQ5gJYx484MN2mZ/hYW3Suj5cFy/0+YUa9KnZN89l7kw+13H4ZzWYVzna2RtaJESZsdv3UJNWLy/7Vh/PuV9FSvLlKzhS6e547jcmrU2tc+m7w3SWEgw4dQV0IaiEnhPk0W6WcM8ZS9vvg5goap0jbfqPUesLe5bepT8vd0Mf3Y8llvRh5bOnhsO99FznyWtIAJM3O7Z+SrTnGNiUerL9VdllMnPlLoc99OLKwmUZRw8GMsWWTFoxVPRZIwZgWRiZPDvZRknBa5sKeo6ABQQX6JCjPJOOCxrVIwbVJkrCTNkI5OrlrJftICqXPETq6KG63pwjr5y3TQvuYaB7yf2VPTeq06fiLUKMPvwc7Icjq4qoGUWy4z9Gl37NKuX3xrjycOqly9T4RmbgyJnfZaPNz0OjHTNI5Oa0yHhp9T/AB+yuUPMcnM1kNs9pIOHcHrAaZa+DB2IEbxzGyo6qzY/dHa0FWa03wyWYbNzTuWCNJ8Mz5nbNhvMSSSTYx6XoOhPp9S7Y8/j6dvid7Jsa/ECXuNnWHICBA+io3RUZYRqxGMW0j0DCvFNjHHa49jt+y11S8tqbPP2xdlkkjo6i4eyv+ZPURefYpfhZlpU9LR1n9yunTp1p6Fnq3/kiUtzPO/tXz19AeFSaQ+o0h1TfRTP5o7mY7X5qm6Yy1UpS7djraKmUqt/bP6nitDAVHPDWtLidoEzO0Loytio5ybo6ezfyfQvBuDfg8tiHeJpL9JbDmuIAgg9IVanUKuqyS69f2KmplG/VRj2WF8zyfP8nq4jEanPc9zyItqdJMCR626WWinU7I8o7tulg0mniKX0RO2UHUcJQwuJAeaYJcD8MmWCeRA/+lU1NknLb0x+/JUpgpzlbW/ZJ++Ov5nnfEfCrCTUoEMN+e5uSDaDt7hXtNrZR9M+TZqNBG31R9Mv0ZFqNEtrNZifww4iX6SQAT+aANvRdFtTg3Xz8P2OVidVm25f7/Y9NzzhNlDLz4LhVB/E8QflfYEObBNoAXAjqZvVLfxjg6NFkbK5VpY46HkzqRXolJHGlW88mRuGnYqHZgzVOehqYigtsJledfODQcOS3Fc26dGWytblhm+NbccmOoy3dZJ8mDXBrLM1mVr7Qscck54wVptQlI26IgStUnyb4LCybeW5m2nJdO9gNytN1Ds4Rd0ethQm5GxhsxFfE0nYgEUQ9uprTtT1DXB5kiVDpVVTUOv7mMtVPU2pz6dl2R6pluZ4DCse7DVfErvDohp0taTYSBGqABvaSuPZVZ5a3dXw/gv9nRhCd0+Utq547v8Aj2IzkOU1K1emy0E6nE/pFySputjGDx16IuSbqW+XREEzas12JquaZaXv0n/TqIb9AF3KYuNUU/ZHmdRPffKXxJJhMX4dEhoLqrxppxu0kEF0+hMd1z5Q3WZk/Sup6F3OrTpQ/E+n8mnh6bxW01L1Pikh1gJibrZY4uvMehSpc/NxN8np/BVOZtAJEfuvP6h+o6Fz215RNqlfW5tIfC0yO8GPqFXk3JI5Ua9kXY+7JHhGeUHnAXpfD6F5Kn3wcif4mYc4xXh0Xv5gW9fh+sLdrbZRoy+uTZpq/MtjH3IpQxDK+j7y1ri8xEQfNse1puLGe64S5mnLnnk7M650qXktpL7wSDLuGcNRf4lOmNYsHElxHpOy7lekri9y/Xk5l2vvtjtlLj8jqVGD5qb6orlLGfvBUTOXVyWlqFRjA2o2dJFgCREkfyqM6Iyjuq9LRbWst27JvMX1ITn2JLarg+S6Ycbm4Ai/pC5clNv19T0OjUXWnHoR3E1m1XQy48Nwttqt/lbox2pZ9zo19CLVsGXNcyq2QLMJMFm0/wAFdCFuGnB/P4lO6lTTjYuO3wNHB5xicvcaWouoOnVSdem4fEWD4Hdx7yrLqp1cd3f37o4dkLNJas8/ua+FxdGrLQNLjsHWcfR2xSdVsOc5Raq1FF3GMP4/yWaY/t+ynOSNqiYMVSErOEng0XQjk5gpgv2VnLUSjGClMzeEQsdyZt8trgsPopMGvgcpWSkVCAzseB3WDTM4tIyyXC3yWPETZzJcGswEmBuTHz7rZ2NSTbwjoU8FU8Y093NdpOm4mYNxZaZTjs3FurT2St8vuupM8qoOp6A8FoJnzWsNPL3XGvkp5x8j1umg4RSJFjcw8DCYio0/iVKfgs5QKhh7vUN/hVaKd10U+i5K3iMXsWO3P8ffwPLKeFEOc57BBAgnzmT8LRc9zsvRObykk/2PMxqSTlJr9zoVM7uSxsCNLR+kbCFWWlXdlx67H4UX8OsL3nmT/wBrHWNRiZ+HJyk2z2jhLBllMvfYNBJn0AC8xdLc+DoaufStdWZeH8YXZi5pmJc33H9K3U1ZlBe7NWsS/pOPgejkbAL1UobYxhH7webItx697qLRTc3Tq8/XcAH2uuV4jdG3aovK7nX8Jila3Jc44IrWfBaG1A529otAGw6d4XKbaXKO3DbLO6OEek5dXL6bHGJc0ExtMXXf0t+6KfueRuhsnKPszZrixhWdZFup4NcepDBnjw9wafMCQRyc2bODZMd15iF1lbzFneWihKC3Lj77kXz3MTVL3OYdoJbuLcgbbLKLzJM62n0/lQUYsgVTOaVKp+GHMguBF3AGdiCd7QV1HprJx9WGVnrK65YX1N9uPbWGkluoiwNgZkC/WD+yreVKp7l0Lkbo2LA4pyGqKdPEGm7S5oMiSyQIv+kjTed1v0ljSw+jzgpany7W9r9UeqPP8ZQuSBadl2IT4PPXV4baR2uHHCrNPeoAbH4m9u46e/WKWrTr9fb/AAdPw+2Ni2S6/wCUbOZ5eWtJggiVqouUmkWNTp8RbXUjtVhaZG66MXng4sk4vKLa2JcBfmkYRyJ3TxhmsMU4d1s2I0q2RrLYai4CVBOC5gRhGxRbutcmbYI6FDLaVnPrgWmGtqap6CWgT9FqldPpGJdq0lXEp2cfDqSjKG0vDAH4dMXdceLUJJjU5psBGxPtG/Ou8zdnq/0XyPQadVKCUVhfNZfxfP8A0ycRYmhTZqaTquAXSS4+n87LDTV2Tnh9DLWaiFNTk3z2/wCEJr4upUBlziALAkwOukctl14whHojy1l91uXJs0qZW1lRHUwuCe8gNBJMbd1XnbGKy2XatPOx4ij1X7N+B6k66wABEkcwZsD7D6rhazUf1EtlZ0lNaKvn8TJvxLXaxv3anGrSHOjkAZAPqR9FzpRUGNBCVsnfP6GjwjRBx9dx+Bxce0kwPoPmrNDjCdcpvCXP5GetnjTKK78E5zzMRQoPqnkLdydgvQ6q7ZQ5Lq+n1OJpaHdaoHldLOXvZW1x53DQC6NNiTpHc6fkvPbEsHqlpUpRaXQ5NZ72vwjuZBHSQHECfUALZhSjIyb5aPZMq8tNvTl6G4/dZaOxwgpP3PK6n1WsyZ9j20aD6jjEC3cnYD3XY1080YXcx0tTttUUfPWa53VbXGhxFwYNpJHP++ypV6eDr5R6e26UZqEehL8bhqrcPT1DzPYTqadW4JBJFuQ/oXPW3zPqWKrYzlJRfKPJsS0+5v6k7leggzg3QafzO1lWUvdh/EANnEDcE3+Hr7KrddFWbTp6KjNKz1NvAcZ4ihTfQqHVSeC0sfLhBG7Q6dJ9IgrN0bl6Hx7dv+lWVsFYpXxxJd1w/wDa7P4HHdgw8E0zuCf8fU3WfmODW4mWkjanKp/fscitSqUXhzSWuaQQ5vI7gg8ircZxsjj37HHupson8u5Psu48wdSkxuKwZfWAOsh+hlQ2giNj/piL/LmS8N2SzW+C9Xrp2JqUsPtx99SJZ1jcO+qRQZVYwwGioWlwOxu1XKqpxjmTyabb4Te3HP6HBrUyDB7q3FpooTi4vDMWrssjAq1tiUzyMcFkqSCofCjAGs9UwicsoFJBcWxCjqTjBtDCuLPEjyatEyN4kCNxb+eiw3JPb3N3lTlHzO3Q6mEotZo8QgahPOwn4vW4hVpycs7Tq0U11bfOxyvj0+PzLKOUipidFE6mTI9Ikg+mymV7hVunwzTXoo2arZW8x6/Q9i4a4OlhLG6CWkajMidy1u5PovPSunZLD7c4OvfqadNiK/Q6ee8Z0sEz7thTrqtkPebtY7mP9TvoO+ytwqVdeF+J9X+yObDTy1E/Nu4XZffRfqR3gms/E43U4l0g6ieZ6qrqavSorq2dC6xV0Sa4SXBLsmwrm47FsIcGvcIcBaALieVyPktMq84gnyuCndP/ANaFhu4zEsxoxFD4MPpaHzDjVbII+hHur903ZDDeFCPHxfQ01QelcLe8s5XsiDZhlZxGILWAsaCBpAnY/TZVIWKEfc7yl5dKlN9vzL/tRwBw7sP00D01A377q3XQ63tl3WfzOfpdR51cp/8A1/wlPCHEXiYSq4y44eCebnNDSfcyCPZaNkowa+TKus00Xetv9/H1PN+N/tEqYp4DG+HTYToG5nbUT19rLreR5rUpe2MEVyjpIuMeZd3/AAQR+ILjJMkmfdWFWorCK7ulOWWz3rhDNsPiMvpUq34Ra0Ug4yGuLABqD4gHa0rkWwrk2ukl+uSxZXfXd59XKfLXt9CC8W8BVqVQeH4dRpcYhwaWgmwcHch1v3WdOqSypdSypx1KUoprHv8A6J3lWCw2EwLaWIqMmkHOe6IH4jpLWOdAcbgSCqU83WZj37I0Od3m7quE8Lr7d37fVHl/FmMwD3uDKhtMODdc3tJaIOx6bi5XU01V8ecfsWtRqdPZDbc1u+CyQ6hjxTLhBcDPMtPaRsRIEghdJ17ji16pVNpcoHOCRDgCLGDPKN/ksf6dJ5TM34hOUdslk59WtLiYAnkFvUcLBRlPMs4wWmqZk7/3mpwsYI3POTYdW8R3S5PeOiw27EbXPzJcmvU3hZo0sta5SQWoAgCAyU7EKHyjJcMzugm+3OPrCwWcGfDfPQ6+Hr0y0Na6BMhjhB5C79iVXnCWcv7+h16L6NqhF4Wc4f8APQyZpQfVgspuDWiHOuW8yLx6rCmUa8qT6mevhZqZKUI4SXJTIaWIZUmk12obmOX9Cal1Sj6matFXqa5PbHC756HYzfj2o6n4dKWPMipUaY1ATGiLj13haaPDoxlvlz7L+RqfEVJbIL9/yOblslgHNxsOZ/sqbsKT+BY0ilOC92e0fZpgqdGg+tvWBLYNmiwMzzHX0K5qvrhJ2y5a/Cv3MfElPdGjHHX5mlxXxb4bppk+MZFOOUxDogdSefJaaq5WSc5fNm+nR7IKE+/b7+hIeHsg8DD0vPd0PqEifO4SSXdrCStOoW71Z/0U9RrFOyUVHpwvkSPLqFJsuZpL3Xc7mfTor+klRXFPKcvj+xz77bZJRlnC6I82+2mIpPkkmRHIAEbe6yqu869vOf2OpoJOOnksdGvqcL7Hc2BxVahVMMrUX2k7tgmD/t1qzfVCMd0unc03WysjuXWMk19/PBKP/wA2wlcPqU3uAJ8gMESImYuqNV1uxvOMdPibrddtmo3VpvuQDjTgQYQBza9I9WE6X9iGnfY/JXNJrnbw4mMqa7lvrTjj36fmdb7NuKKZYzCYhrdDXOe1x2cHfmY4czNwfUeurXafElYuncmlztzKt+rGPy++SfZvmmBogVWRVbThoptPlBB6nY32NoWmUK/NTgm17MUV6uSdcvT3b+/+nmXHnEbMVhn6HwBVFQUjEt1Eti1rA8uitaSl13dOHn+TbqYVx0zcX6kkn+Z5pUqXXYSOBKXJhLllgwyWlCApAKAogKudO6AogCAIAgL3ulQkS2DUTAyXsqE2soaJTNp+Jc0aZOk8rxMbgLWoqXJYd04rbng2cbm7n0WM/SYnaRFpHUAAStdenjGxy9y1f4hOyiNft39zmURJVhnOjy8HrfBeSNoMbia4DpgMaQS0c79SvN6292ydcePc9VTp3GPlxfqx27I3uOPtBFNrqFJjg8tbDo0hpOqdJ5gSIgdbqNF4a5tTk+ChZt0r9XMu3t8GQnIWPqa69QPdAMOJ3cbmCRyAK6GpcY4hEu+HKdjdk/oS3KM2fWa5jtTaYABIJjtPVc+ypR6HS2Qzu2rJsZTndSg2oQTpEgmRciSO/wDC1yqU2jG/T1243LocTiHMHVqL9RvAInfeTA2VnTwUJrBr1NSVElHjghWWYl9KsHtJDhqEj/U0t/lde2KnDDPN6aUoW5Pc8g4go4fAgAy+nSLnGWmDDnGAHSLti8bBeempyltS6v7wdDU6Sdt7lJ+nj8keMZ3nVfHVy43c4kgAWA9F3qqa9PApSss1ElVSuF0X8m7mOAGHoU3tLdcNcZgw4XIHLc99lorn5tjT6HVvq/pdOpQwmsde5H6uYVXlxLnDWSXEW1XnlurqqhHt0OJPV3WPlvkoyoBTe2Dq5k9OQhGnuT7GMZxVUoY59zlvN1YRSZahAQBAEAQBAEAQBAEAQFzBJQlGZnJYMyRZiHSfSymK4Ik8s62SYikGOa8Nc6WlgcPIZMOD3coF/VV74Tck4vjv7nS0NtUYShNJvtnp+ZjwWU1DqeANDZ1E/lA5/RTZfBYj3ZGn0Nsn5nCS6t9OCY5vxxRqU6DGGoAwtNRkDQXNAEti5G5g9SubX4dNOTeOenudGPiWnhPdnLz156ETzPHsq1C8lzySIm0NA2v3n+ldGqqUIKPQ5+q1NVtrnzLn5cex1hxa8020vL4bBDWiOpIJPMiVWehjucl1fUt1eKqDbUUYaufOcRDgzcS0AuAO4meymOkUe2TKfis5tLO35GfFZ6XR5jEBpOxPc3hYR0uOxvn4ouEnwaFfM2ny7jqdltjQ1yVLfEIy9C6Gl94LSYNO8Xm49Ct+xPrkoq2UW8NFpxVS8PFxpMGbHcHqpUI+xD1FyziXXgw08W6ndpId+odOizcFPhmqF86nmDw/cpUxo5NBdtqJJ+QJhFX8RLUZ7c+75NYVj1WeEaNzFSSSpWCHkxkKSCiAIAgCAIAgCAIAgCAICoKAvDlGCcmTBMaXgPMNnzECTHZYzbS9PUzqUXJKb47mTEUg57jSbDZs25Me91EXiKUuplOKlJuC49jF47tJAJg7i8LLas5MVbJR2pvHcwLI1lZQCVAEoCupBkaygKSpA1IBqQCUBRAX6lGCclpUkFEAQBAEAQBAEAQBAEAQBAVQHQyrB6pc6Q0bHv3vMf4Wm2zHC6lrT0qWZS6GDEgsdb+nqFlH1Lk1TzCXBgJEHeZHp3lZmssUkBAEAQBAEAQBAEAQBAEAQBAEAQBAEAQBAEAQBAEAQBAVDkJyZquIc/8AMZ+Q/YLFRUehlKcpdTCVkYFEAQBAEAQBAEAQBAVAQCUBRAEAQBAEAQBAEAQBAEAQBAEAQFZQFEAQBAEAQBAEAQBAEAQGWhW08p/ZQ1kyjLaylWrqMwB6IlgSll5MakxCAIAgCAIAgCAIAgCAIAgCAIAgCAIAgCAIAgCAIAgCAIAgCAIAgCAIAgCAIAg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342" name="Picture 6" descr="https://encrypted-tbn1.gstatic.com/images?q=tbn:ANd9GcTpOroNGF94_oeISQz2LczYbXTvepYF0y7OaZ_27sgp5ynkfDV0"/>
          <p:cNvPicPr>
            <a:picLocks noChangeAspect="1" noChangeArrowheads="1"/>
          </p:cNvPicPr>
          <p:nvPr/>
        </p:nvPicPr>
        <p:blipFill>
          <a:blip r:embed="rId2"/>
          <a:srcRect/>
          <a:stretch>
            <a:fillRect/>
          </a:stretch>
        </p:blipFill>
        <p:spPr bwMode="auto">
          <a:xfrm>
            <a:off x="3338513" y="3124200"/>
            <a:ext cx="2466975" cy="1847851"/>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533400"/>
            <a:ext cx="5181600" cy="2286000"/>
          </a:xfrm>
        </p:spPr>
        <p:style>
          <a:lnRef idx="2">
            <a:schemeClr val="accent6"/>
          </a:lnRef>
          <a:fillRef idx="1">
            <a:schemeClr val="lt1"/>
          </a:fillRef>
          <a:effectRef idx="0">
            <a:schemeClr val="accent6"/>
          </a:effectRef>
          <a:fontRef idx="minor">
            <a:schemeClr val="dk1"/>
          </a:fontRef>
        </p:style>
        <p:txBody>
          <a:bodyPr>
            <a:normAutofit fontScale="90000"/>
          </a:bodyPr>
          <a:lstStyle/>
          <a:p>
            <a:pPr lvl="0" algn="l"/>
            <a:r>
              <a:rPr lang="en-US" sz="2000" dirty="0" smtClean="0">
                <a:latin typeface="Arial Unicode MS" pitchFamily="34" charset="-128"/>
                <a:ea typeface="Arial Unicode MS" pitchFamily="34" charset="-128"/>
                <a:cs typeface="Arial Unicode MS" pitchFamily="34" charset="-128"/>
              </a:rPr>
              <a:t>Heat transfer from higher temperature towards </a:t>
            </a:r>
            <a:r>
              <a:rPr lang="en-US" sz="2000" dirty="0" smtClean="0">
                <a:latin typeface="Arial Unicode MS" pitchFamily="34" charset="-128"/>
                <a:ea typeface="Arial Unicode MS" pitchFamily="34" charset="-128"/>
                <a:cs typeface="Arial Unicode MS" pitchFamily="34" charset="-128"/>
              </a:rPr>
              <a:t>lower </a:t>
            </a:r>
            <a:r>
              <a:rPr lang="en-US" sz="2000" dirty="0" smtClean="0">
                <a:latin typeface="Arial Unicode MS" pitchFamily="34" charset="-128"/>
                <a:ea typeface="Arial Unicode MS" pitchFamily="34" charset="-128"/>
                <a:cs typeface="Arial Unicode MS" pitchFamily="34" charset="-128"/>
              </a:rPr>
              <a:t>temperature. Each hot item ( solid, liquid, gas) </a:t>
            </a:r>
            <a:r>
              <a:rPr lang="en-US" sz="2000" dirty="0" smtClean="0">
                <a:latin typeface="Arial Unicode MS" pitchFamily="34" charset="-128"/>
                <a:ea typeface="Arial Unicode MS" pitchFamily="34" charset="-128"/>
                <a:cs typeface="Arial Unicode MS" pitchFamily="34" charset="-128"/>
              </a:rPr>
              <a:t>emits </a:t>
            </a:r>
            <a:r>
              <a:rPr lang="en-US" sz="2000" dirty="0" smtClean="0">
                <a:latin typeface="Arial Unicode MS" pitchFamily="34" charset="-128"/>
                <a:ea typeface="Arial Unicode MS" pitchFamily="34" charset="-128"/>
                <a:cs typeface="Arial Unicode MS" pitchFamily="34" charset="-128"/>
              </a:rPr>
              <a:t>heat to all sides . If </a:t>
            </a:r>
            <a:r>
              <a:rPr lang="en-US" sz="2000" dirty="0" smtClean="0">
                <a:latin typeface="Arial Unicode MS" pitchFamily="34" charset="-128"/>
                <a:ea typeface="Arial Unicode MS" pitchFamily="34" charset="-128"/>
                <a:cs typeface="Arial Unicode MS" pitchFamily="34" charset="-128"/>
              </a:rPr>
              <a:t>emitting </a:t>
            </a:r>
            <a:r>
              <a:rPr lang="en-US" sz="2000" dirty="0" smtClean="0">
                <a:latin typeface="Arial Unicode MS" pitchFamily="34" charset="-128"/>
                <a:ea typeface="Arial Unicode MS" pitchFamily="34" charset="-128"/>
                <a:cs typeface="Arial Unicode MS" pitchFamily="34" charset="-128"/>
              </a:rPr>
              <a:t>heat comes in contact of other heat - emitting surface / materials , some of the heat is absorbed , some of the heat is reflected. If heat is absorbed , its temperature increases. </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13</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sp>
        <p:nvSpPr>
          <p:cNvPr id="13314" name="AutoShape 2" descr="https://encrypted-tbn3.gstatic.com/images?q=tbn:ANd9GcToezHSibMJC7PDY0WbbI-9xgLLTX7I5VMlI0INN1lmC4T7o064j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https://encrypted-tbn2.gstatic.com/images?q=tbn:ANd9GcQ3uBQL03GGUFK6pxATtxTzqaES0DWC3K23LfgTHnZTDopIpG0f"/>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8" name="Picture 6" descr="https://encrypted-tbn1.gstatic.com/images?q=tbn:ANd9GcQiPaL7lbiact_FjcWhZvrtC1Pf1wZtfZFd1dJ-9Jh3EcaB2LHY"/>
          <p:cNvPicPr>
            <a:picLocks noChangeAspect="1" noChangeArrowheads="1"/>
          </p:cNvPicPr>
          <p:nvPr/>
        </p:nvPicPr>
        <p:blipFill>
          <a:blip r:embed="rId2"/>
          <a:srcRect/>
          <a:stretch>
            <a:fillRect/>
          </a:stretch>
        </p:blipFill>
        <p:spPr bwMode="auto">
          <a:xfrm>
            <a:off x="3096868" y="3429000"/>
            <a:ext cx="2950265" cy="1981200"/>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81000"/>
            <a:ext cx="4572000" cy="32004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The majority of the white color reflects heat where as black color absorbs heat. So the clothes in summer are white colored and in winter dark colored clothing is comfortable to use . Since black color absorbs heat , pots used in solar oven are colored black  from outside and the solar oven is colored black from inside.</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14</a:t>
            </a:fld>
            <a:endParaRPr lang="en-US"/>
          </a:p>
        </p:txBody>
      </p:sp>
      <p:sp>
        <p:nvSpPr>
          <p:cNvPr id="4" name="Footer Placeholder 3"/>
          <p:cNvSpPr>
            <a:spLocks noGrp="1"/>
          </p:cNvSpPr>
          <p:nvPr>
            <p:ph type="ftr" sz="quarter" idx="11"/>
          </p:nvPr>
        </p:nvSpPr>
        <p:spPr>
          <a:xfrm>
            <a:off x="3048000" y="6324600"/>
            <a:ext cx="2895600" cy="365125"/>
          </a:xfrm>
        </p:spPr>
        <p:txBody>
          <a:bodyPr/>
          <a:lstStyle/>
          <a:p>
            <a:r>
              <a:rPr lang="en-US" smtClean="0">
                <a:solidFill>
                  <a:srgbClr val="FF0000"/>
                </a:solidFill>
              </a:rPr>
              <a:t>© Jnana Prabodhini Educational Resource Centre</a:t>
            </a:r>
            <a:endParaRPr lang="en-US">
              <a:solidFill>
                <a:srgbClr val="FF0000"/>
              </a:solidFill>
            </a:endParaRPr>
          </a:p>
        </p:txBody>
      </p:sp>
      <p:pic>
        <p:nvPicPr>
          <p:cNvPr id="12290" name="Picture 2" descr="https://encrypted-tbn1.gstatic.com/images?q=tbn:ANd9GcTcA6YWCMZ_zqJK43atGibb8ytrEukLZh8Mw1TkgQkMw59tMP4D"/>
          <p:cNvPicPr>
            <a:picLocks noChangeAspect="1" noChangeArrowheads="1"/>
          </p:cNvPicPr>
          <p:nvPr/>
        </p:nvPicPr>
        <p:blipFill>
          <a:blip r:embed="rId2"/>
          <a:srcRect/>
          <a:stretch>
            <a:fillRect/>
          </a:stretch>
        </p:blipFill>
        <p:spPr bwMode="auto">
          <a:xfrm>
            <a:off x="3271838" y="3962400"/>
            <a:ext cx="2600325" cy="1752600"/>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28600"/>
            <a:ext cx="4419600" cy="2438400"/>
          </a:xfrm>
        </p:spPr>
        <p:style>
          <a:lnRef idx="2">
            <a:schemeClr val="accent6"/>
          </a:lnRef>
          <a:fillRef idx="1">
            <a:schemeClr val="lt1"/>
          </a:fillRef>
          <a:effectRef idx="0">
            <a:schemeClr val="accent6"/>
          </a:effectRef>
          <a:fontRef idx="minor">
            <a:schemeClr val="dk1"/>
          </a:fontRef>
        </p:style>
        <p:txBody>
          <a:bodyPr>
            <a:normAutofit fontScale="90000"/>
          </a:bodyPr>
          <a:lstStyle/>
          <a:p>
            <a:pPr lvl="0" algn="l"/>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Hot substances always radiate heat in the form of heat radiation . Due to this after some time the heat in the item </a:t>
            </a:r>
            <a:r>
              <a:rPr lang="en-US" sz="2000" dirty="0" smtClean="0">
                <a:latin typeface="Arial Unicode MS" pitchFamily="34" charset="-128"/>
                <a:ea typeface="Arial Unicode MS" pitchFamily="34" charset="-128"/>
                <a:cs typeface="Arial Unicode MS" pitchFamily="34" charset="-128"/>
              </a:rPr>
              <a:t>becomes less</a:t>
            </a:r>
            <a:r>
              <a:rPr lang="en-US" sz="2000" dirty="0" smtClean="0">
                <a:latin typeface="Arial Unicode MS" pitchFamily="34" charset="-128"/>
                <a:ea typeface="Arial Unicode MS" pitchFamily="34" charset="-128"/>
                <a:cs typeface="Arial Unicode MS" pitchFamily="34" charset="-128"/>
              </a:rPr>
              <a:t>.</a:t>
            </a:r>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It means temperature of item decreases. We say the item is cooling down or cool.</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15</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11266" name="Picture 2" descr="https://encrypted-tbn3.gstatic.com/images?q=tbn:ANd9GcSar36x7sMytTSE3ThatYQEqxgxxSR3KGaG9-A2dTSW-i0MHO_q"/>
          <p:cNvPicPr>
            <a:picLocks noChangeAspect="1" noChangeArrowheads="1"/>
          </p:cNvPicPr>
          <p:nvPr/>
        </p:nvPicPr>
        <p:blipFill>
          <a:blip r:embed="rId2"/>
          <a:srcRect/>
          <a:stretch>
            <a:fillRect/>
          </a:stretch>
        </p:blipFill>
        <p:spPr bwMode="auto">
          <a:xfrm>
            <a:off x="2797124" y="3200400"/>
            <a:ext cx="3549752" cy="2362200"/>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533400"/>
            <a:ext cx="4800600" cy="1828800"/>
          </a:xfrm>
        </p:spPr>
        <p:style>
          <a:lnRef idx="2">
            <a:schemeClr val="accent6"/>
          </a:lnRef>
          <a:fillRef idx="1">
            <a:schemeClr val="lt1"/>
          </a:fillRef>
          <a:effectRef idx="0">
            <a:schemeClr val="accent6"/>
          </a:effectRef>
          <a:fontRef idx="minor">
            <a:schemeClr val="dk1"/>
          </a:fontRef>
        </p:style>
        <p:txBody>
          <a:bodyPr>
            <a:normAutofit fontScale="90000"/>
          </a:bodyPr>
          <a:lstStyle/>
          <a:p>
            <a:pPr lvl="0" algn="l"/>
            <a:r>
              <a:rPr lang="en-US" sz="2000" dirty="0" smtClean="0">
                <a:latin typeface="Arial Unicode MS" pitchFamily="34" charset="-128"/>
                <a:ea typeface="Arial Unicode MS" pitchFamily="34" charset="-128"/>
                <a:cs typeface="Arial Unicode MS" pitchFamily="34" charset="-128"/>
              </a:rPr>
              <a:t>Very cold or chilled item if kept in </a:t>
            </a:r>
            <a:r>
              <a:rPr lang="en-US" sz="2000" dirty="0" smtClean="0">
                <a:latin typeface="Arial Unicode MS" pitchFamily="34" charset="-128"/>
                <a:ea typeface="Arial Unicode MS" pitchFamily="34" charset="-128"/>
                <a:cs typeface="Arial Unicode MS" pitchFamily="34" charset="-128"/>
              </a:rPr>
              <a:t>environment, </a:t>
            </a:r>
            <a:r>
              <a:rPr lang="en-US" sz="2000" dirty="0" smtClean="0">
                <a:latin typeface="Arial Unicode MS" pitchFamily="34" charset="-128"/>
                <a:ea typeface="Arial Unicode MS" pitchFamily="34" charset="-128"/>
                <a:cs typeface="Arial Unicode MS" pitchFamily="34" charset="-128"/>
              </a:rPr>
              <a:t>the item absorbs heat from the atmosphere or environment, so its temperature increases. But sometimes it is necessary to retain the temperature of foods.</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16</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10242" name="Picture 2" descr="https://encrypted-tbn0.gstatic.com/images?q=tbn:ANd9GcSQR0IOKoEwrJNQnbXmQLmXIJo6hfxHCXaDockJOOS5liVAVq7s"/>
          <p:cNvPicPr>
            <a:picLocks noChangeAspect="1" noChangeArrowheads="1"/>
          </p:cNvPicPr>
          <p:nvPr/>
        </p:nvPicPr>
        <p:blipFill>
          <a:blip r:embed="rId2"/>
          <a:srcRect/>
          <a:stretch>
            <a:fillRect/>
          </a:stretch>
        </p:blipFill>
        <p:spPr bwMode="auto">
          <a:xfrm>
            <a:off x="3276600" y="2971800"/>
            <a:ext cx="2590800" cy="2590800"/>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609600"/>
            <a:ext cx="3505200" cy="19812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While taking Tea - Coffee or soup to patient in the hospital , it may </a:t>
            </a:r>
            <a:r>
              <a:rPr lang="en-US" sz="2000" dirty="0" smtClean="0">
                <a:latin typeface="Arial Unicode MS" pitchFamily="34" charset="-128"/>
                <a:ea typeface="Arial Unicode MS" pitchFamily="34" charset="-128"/>
                <a:cs typeface="Arial Unicode MS" pitchFamily="34" charset="-128"/>
              </a:rPr>
              <a:t>become cold. </a:t>
            </a:r>
            <a:r>
              <a:rPr lang="en-US" sz="2000" dirty="0" smtClean="0">
                <a:latin typeface="Arial Unicode MS" pitchFamily="34" charset="-128"/>
                <a:ea typeface="Arial Unicode MS" pitchFamily="34" charset="-128"/>
                <a:cs typeface="Arial Unicode MS" pitchFamily="34" charset="-128"/>
              </a:rPr>
              <a:t>It  </a:t>
            </a:r>
            <a:r>
              <a:rPr lang="en-US" sz="2000" dirty="0" smtClean="0">
                <a:latin typeface="Arial Unicode MS" pitchFamily="34" charset="-128"/>
                <a:ea typeface="Arial Unicode MS" pitchFamily="34" charset="-128"/>
                <a:cs typeface="Arial Unicode MS" pitchFamily="34" charset="-128"/>
              </a:rPr>
              <a:t>cannot </a:t>
            </a:r>
            <a:r>
              <a:rPr lang="en-US" sz="2000" dirty="0" smtClean="0">
                <a:latin typeface="Arial Unicode MS" pitchFamily="34" charset="-128"/>
                <a:ea typeface="Arial Unicode MS" pitchFamily="34" charset="-128"/>
                <a:cs typeface="Arial Unicode MS" pitchFamily="34" charset="-128"/>
              </a:rPr>
              <a:t>be heated again. </a:t>
            </a:r>
            <a:r>
              <a:rPr lang="en-US" sz="2000" dirty="0" smtClean="0">
                <a:latin typeface="Arial Unicode MS" pitchFamily="34" charset="-128"/>
                <a:ea typeface="Arial Unicode MS" pitchFamily="34" charset="-128"/>
                <a:cs typeface="Arial Unicode MS" pitchFamily="34" charset="-128"/>
              </a:rPr>
              <a:t>Hence thermos flask is used </a:t>
            </a:r>
            <a:r>
              <a:rPr lang="en-US" sz="2000" dirty="0" smtClean="0">
                <a:latin typeface="Arial Unicode MS" pitchFamily="34" charset="-128"/>
                <a:ea typeface="Arial Unicode MS" pitchFamily="34" charset="-128"/>
                <a:cs typeface="Arial Unicode MS" pitchFamily="34" charset="-128"/>
              </a:rPr>
              <a:t>to keep it hot.</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17</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9218" name="Picture 2" descr="https://encrypted-tbn0.gstatic.com/images?q=tbn:ANd9GcRyYZL8VmFAQ-HcViV_yJI3t5Ujx830v3UzPpwZhE7eQCYSVgTGdw"/>
          <p:cNvPicPr>
            <a:picLocks noChangeAspect="1" noChangeArrowheads="1"/>
          </p:cNvPicPr>
          <p:nvPr/>
        </p:nvPicPr>
        <p:blipFill>
          <a:blip r:embed="rId2"/>
          <a:srcRect/>
          <a:stretch>
            <a:fillRect/>
          </a:stretch>
        </p:blipFill>
        <p:spPr bwMode="auto">
          <a:xfrm>
            <a:off x="3324225" y="3581400"/>
            <a:ext cx="2495550" cy="1828800"/>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24200" y="457200"/>
            <a:ext cx="3276600" cy="38100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The structure of Thermos flask is like two thin glass bottles fixed in one another with some distance in two layers. The inner part is shiny like mirror . Vacuum pump removes the air holding space between two layers. The glass bottle is fit into the plastic bottles, and a plastic lid is used to cover.</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18</a:t>
            </a:fld>
            <a:endParaRPr lang="en-US"/>
          </a:p>
        </p:txBody>
      </p:sp>
      <p:sp>
        <p:nvSpPr>
          <p:cNvPr id="4" name="Footer Placeholder 3"/>
          <p:cNvSpPr>
            <a:spLocks noGrp="1"/>
          </p:cNvSpPr>
          <p:nvPr>
            <p:ph type="ftr" sz="quarter" idx="11"/>
          </p:nvPr>
        </p:nvSpPr>
        <p:spPr/>
        <p:txBody>
          <a:bodyPr/>
          <a:lstStyle/>
          <a:p>
            <a:r>
              <a:rPr lang="en-US" dirty="0" smtClean="0">
                <a:solidFill>
                  <a:srgbClr val="FF0000"/>
                </a:solidFill>
              </a:rPr>
              <a:t>© </a:t>
            </a:r>
            <a:r>
              <a:rPr lang="en-US" dirty="0" err="1" smtClean="0">
                <a:solidFill>
                  <a:srgbClr val="FF0000"/>
                </a:solidFill>
              </a:rPr>
              <a:t>Jnana</a:t>
            </a:r>
            <a:r>
              <a:rPr lang="en-US" dirty="0" smtClean="0">
                <a:solidFill>
                  <a:srgbClr val="FF0000"/>
                </a:solidFill>
              </a:rPr>
              <a:t> </a:t>
            </a:r>
            <a:r>
              <a:rPr lang="en-US" dirty="0" err="1" smtClean="0">
                <a:solidFill>
                  <a:srgbClr val="FF0000"/>
                </a:solidFill>
              </a:rPr>
              <a:t>Prabodhini</a:t>
            </a:r>
            <a:r>
              <a:rPr lang="en-US" dirty="0" smtClean="0">
                <a:solidFill>
                  <a:srgbClr val="FF0000"/>
                </a:solidFill>
              </a:rPr>
              <a:t> Educational Resource Centre</a:t>
            </a:r>
            <a:endParaRPr lang="en-US" dirty="0">
              <a:solidFill>
                <a:srgbClr val="FF0000"/>
              </a:solidFill>
            </a:endParaRPr>
          </a:p>
        </p:txBody>
      </p:sp>
      <p:pic>
        <p:nvPicPr>
          <p:cNvPr id="5" name="Picture 2" descr="https://encrypted-tbn3.gstatic.com/images?q=tbn:ANd9GcTBXoLjQfDbDUlQCluUU3io-7zODZiuCHSe-nPFKoz_jBqJY7SFets6ocEB"/>
          <p:cNvPicPr>
            <a:picLocks noChangeAspect="1" noChangeArrowheads="1"/>
          </p:cNvPicPr>
          <p:nvPr/>
        </p:nvPicPr>
        <p:blipFill>
          <a:blip r:embed="rId2"/>
          <a:srcRect/>
          <a:stretch>
            <a:fillRect/>
          </a:stretch>
        </p:blipFill>
        <p:spPr bwMode="auto">
          <a:xfrm>
            <a:off x="381000" y="2971800"/>
            <a:ext cx="2362200" cy="2971800"/>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3700" y="533400"/>
            <a:ext cx="3276600" cy="27432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Work of Thermos - The vacuum in the two layer of glass bottle does not allow flow of heat either by transmission or </a:t>
            </a:r>
            <a:r>
              <a:rPr lang="en-US" sz="2000" dirty="0" smtClean="0">
                <a:latin typeface="Arial Unicode MS" pitchFamily="34" charset="-128"/>
                <a:ea typeface="Arial Unicode MS" pitchFamily="34" charset="-128"/>
                <a:cs typeface="Arial Unicode MS" pitchFamily="34" charset="-128"/>
              </a:rPr>
              <a:t>conduction. </a:t>
            </a:r>
            <a:r>
              <a:rPr lang="en-US" sz="2000" dirty="0" smtClean="0">
                <a:latin typeface="Arial Unicode MS" pitchFamily="34" charset="-128"/>
                <a:ea typeface="Arial Unicode MS" pitchFamily="34" charset="-128"/>
                <a:cs typeface="Arial Unicode MS" pitchFamily="34" charset="-128"/>
              </a:rPr>
              <a:t>Surface like mirror reflects heat inside emitted by item.</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19</a:t>
            </a:fld>
            <a:endParaRPr lang="en-US"/>
          </a:p>
        </p:txBody>
      </p:sp>
      <p:sp>
        <p:nvSpPr>
          <p:cNvPr id="4" name="Footer Placeholder 3"/>
          <p:cNvSpPr>
            <a:spLocks noGrp="1"/>
          </p:cNvSpPr>
          <p:nvPr>
            <p:ph type="ftr" sz="quarter" idx="11"/>
          </p:nvPr>
        </p:nvSpPr>
        <p:spPr/>
        <p:txBody>
          <a:bodyPr/>
          <a:lstStyle/>
          <a:p>
            <a:r>
              <a:rPr lang="en-US" dirty="0" smtClean="0">
                <a:solidFill>
                  <a:srgbClr val="FF0000"/>
                </a:solidFill>
              </a:rPr>
              <a:t>© </a:t>
            </a:r>
            <a:r>
              <a:rPr lang="en-US" dirty="0" err="1" smtClean="0">
                <a:solidFill>
                  <a:srgbClr val="FF0000"/>
                </a:solidFill>
              </a:rPr>
              <a:t>Jnana</a:t>
            </a:r>
            <a:r>
              <a:rPr lang="en-US" dirty="0" smtClean="0">
                <a:solidFill>
                  <a:srgbClr val="FF0000"/>
                </a:solidFill>
              </a:rPr>
              <a:t> </a:t>
            </a:r>
            <a:r>
              <a:rPr lang="en-US" dirty="0" err="1" smtClean="0">
                <a:solidFill>
                  <a:srgbClr val="FF0000"/>
                </a:solidFill>
              </a:rPr>
              <a:t>Prabodhini</a:t>
            </a:r>
            <a:r>
              <a:rPr lang="en-US" dirty="0" smtClean="0">
                <a:solidFill>
                  <a:srgbClr val="FF0000"/>
                </a:solidFill>
              </a:rPr>
              <a:t> Educational Resource Centre</a:t>
            </a:r>
            <a:endParaRPr lang="en-US" dirty="0">
              <a:solidFill>
                <a:srgbClr val="FF0000"/>
              </a:solidFill>
            </a:endParaRPr>
          </a:p>
        </p:txBody>
      </p:sp>
      <p:sp>
        <p:nvSpPr>
          <p:cNvPr id="7170" name="AutoShape 2" descr="https://encrypted-tbn0.gstatic.com/images?q=tbn:ANd9GcQOqvDHn1C3ggvz402Gh5K3ElxM9XbLeFTReNqh1E1kLFCCOtZY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2" name="AutoShape 4" descr="https://encrypted-tbn0.gstatic.com/images?q=tbn:ANd9GcQFXCC5xtQEeEqTOX6thzLSvNMfOPg3Tie5p3gxKZYOwOzPFSYt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4" name="Picture 6" descr="https://encrypted-tbn1.gstatic.com/images?q=tbn:ANd9GcRnG06zk3cea2RZqlls--3_JJAjxr2AloKkUGq9zMDYCAXBLl4h7w"/>
          <p:cNvPicPr>
            <a:picLocks noChangeAspect="1" noChangeArrowheads="1"/>
          </p:cNvPicPr>
          <p:nvPr/>
        </p:nvPicPr>
        <p:blipFill>
          <a:blip r:embed="rId2"/>
          <a:srcRect/>
          <a:stretch>
            <a:fillRect/>
          </a:stretch>
        </p:blipFill>
        <p:spPr bwMode="auto">
          <a:xfrm>
            <a:off x="3438525" y="3733800"/>
            <a:ext cx="2266950" cy="2019301"/>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381000"/>
            <a:ext cx="4457700" cy="20574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Glass and plastic are bad conductors so heat </a:t>
            </a:r>
            <a:r>
              <a:rPr lang="en-US" sz="2000" dirty="0" smtClean="0">
                <a:latin typeface="Arial Unicode MS" pitchFamily="34" charset="-128"/>
                <a:ea typeface="Arial Unicode MS" pitchFamily="34" charset="-128"/>
                <a:cs typeface="Arial Unicode MS" pitchFamily="34" charset="-128"/>
              </a:rPr>
              <a:t>does not get </a:t>
            </a:r>
            <a:r>
              <a:rPr lang="en-US" sz="2000" dirty="0" smtClean="0">
                <a:latin typeface="Arial Unicode MS" pitchFamily="34" charset="-128"/>
                <a:ea typeface="Arial Unicode MS" pitchFamily="34" charset="-128"/>
                <a:cs typeface="Arial Unicode MS" pitchFamily="34" charset="-128"/>
              </a:rPr>
              <a:t>transmitted </a:t>
            </a:r>
            <a:r>
              <a:rPr lang="en-US" sz="2000" dirty="0" smtClean="0">
                <a:latin typeface="Arial Unicode MS" pitchFamily="34" charset="-128"/>
                <a:ea typeface="Arial Unicode MS" pitchFamily="34" charset="-128"/>
                <a:cs typeface="Arial Unicode MS" pitchFamily="34" charset="-128"/>
              </a:rPr>
              <a:t>through them. </a:t>
            </a:r>
            <a:r>
              <a:rPr lang="en-US" sz="2000" dirty="0" smtClean="0">
                <a:latin typeface="Arial Unicode MS" pitchFamily="34" charset="-128"/>
                <a:ea typeface="Arial Unicode MS" pitchFamily="34" charset="-128"/>
                <a:cs typeface="Arial Unicode MS" pitchFamily="34" charset="-128"/>
              </a:rPr>
              <a:t>Due to this the heat </a:t>
            </a:r>
            <a:r>
              <a:rPr lang="en-US" sz="2000" dirty="0" smtClean="0">
                <a:latin typeface="Arial Unicode MS" pitchFamily="34" charset="-128"/>
                <a:ea typeface="Arial Unicode MS" pitchFamily="34" charset="-128"/>
                <a:cs typeface="Arial Unicode MS" pitchFamily="34" charset="-128"/>
              </a:rPr>
              <a:t>cannot </a:t>
            </a:r>
            <a:r>
              <a:rPr lang="en-US" sz="2000" dirty="0" smtClean="0">
                <a:latin typeface="Arial Unicode MS" pitchFamily="34" charset="-128"/>
                <a:ea typeface="Arial Unicode MS" pitchFamily="34" charset="-128"/>
                <a:cs typeface="Arial Unicode MS" pitchFamily="34" charset="-128"/>
              </a:rPr>
              <a:t>be transmitted either from inside to outside  or outside towards inside .</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20</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6146" name="Picture 2" descr="https://encrypted-tbn3.gstatic.com/images?q=tbn:ANd9GcTiZE7jXxtNzCVq37kmq5pCSLq0_BuNsIn1-dEG_Ha8juxE_iz0o5yH56Wu"/>
          <p:cNvPicPr>
            <a:picLocks noChangeAspect="1" noChangeArrowheads="1"/>
          </p:cNvPicPr>
          <p:nvPr/>
        </p:nvPicPr>
        <p:blipFill>
          <a:blip r:embed="rId2"/>
          <a:srcRect/>
          <a:stretch>
            <a:fillRect/>
          </a:stretch>
        </p:blipFill>
        <p:spPr bwMode="auto">
          <a:xfrm>
            <a:off x="3271838" y="3124200"/>
            <a:ext cx="2600325" cy="1762126"/>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6500" y="609600"/>
            <a:ext cx="4229100" cy="2133600"/>
          </a:xfrm>
        </p:spPr>
        <p:style>
          <a:lnRef idx="2">
            <a:schemeClr val="accent6"/>
          </a:lnRef>
          <a:fillRef idx="1">
            <a:schemeClr val="lt1"/>
          </a:fillRef>
          <a:effectRef idx="0">
            <a:schemeClr val="accent6"/>
          </a:effectRef>
          <a:fontRef idx="minor">
            <a:schemeClr val="dk1"/>
          </a:fontRef>
        </p:style>
        <p:txBody>
          <a:bodyPr>
            <a:normAutofit fontScale="90000"/>
          </a:bodyPr>
          <a:lstStyle/>
          <a:p>
            <a:pPr lvl="0" algn="l"/>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Heat can not be transmitted either from inside to outside or vice versa by convection, conduction and radiation . Due to this interior food remains hot </a:t>
            </a:r>
            <a:r>
              <a:rPr lang="en-US" sz="2000" dirty="0" smtClean="0">
                <a:latin typeface="Arial Unicode MS" pitchFamily="34" charset="-128"/>
                <a:ea typeface="Arial Unicode MS" pitchFamily="34" charset="-128"/>
                <a:cs typeface="Arial Unicode MS" pitchFamily="34" charset="-128"/>
              </a:rPr>
              <a:t>if hot item is there or cold if cold </a:t>
            </a:r>
            <a:r>
              <a:rPr lang="en-US" sz="2000" dirty="0" smtClean="0">
                <a:latin typeface="Arial Unicode MS" pitchFamily="34" charset="-128"/>
                <a:ea typeface="Arial Unicode MS" pitchFamily="34" charset="-128"/>
                <a:cs typeface="Arial Unicode MS" pitchFamily="34" charset="-128"/>
              </a:rPr>
              <a:t>item </a:t>
            </a:r>
            <a:r>
              <a:rPr lang="en-US" sz="2000" dirty="0" smtClean="0">
                <a:latin typeface="Arial Unicode MS" pitchFamily="34" charset="-128"/>
                <a:ea typeface="Arial Unicode MS" pitchFamily="34" charset="-128"/>
                <a:cs typeface="Arial Unicode MS" pitchFamily="34" charset="-128"/>
              </a:rPr>
              <a:t>is present inside box.</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21</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5124" name="Picture 4" descr="https://encrypted-tbn3.gstatic.com/images?q=tbn:ANd9GcQ_xILYzNAg_odofpxDZlloPSGc7o23N4WW907HcWDD--iQzYLAMA"/>
          <p:cNvPicPr>
            <a:picLocks noChangeAspect="1" noChangeArrowheads="1"/>
          </p:cNvPicPr>
          <p:nvPr/>
        </p:nvPicPr>
        <p:blipFill>
          <a:blip r:embed="rId2"/>
          <a:srcRect/>
          <a:stretch>
            <a:fillRect/>
          </a:stretch>
        </p:blipFill>
        <p:spPr bwMode="auto">
          <a:xfrm>
            <a:off x="3500438" y="3124200"/>
            <a:ext cx="2143125" cy="2143125"/>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5600" y="685800"/>
            <a:ext cx="3352800" cy="2133600"/>
          </a:xfrm>
        </p:spPr>
        <p:style>
          <a:lnRef idx="2">
            <a:schemeClr val="accent6"/>
          </a:lnRef>
          <a:fillRef idx="1">
            <a:schemeClr val="lt1"/>
          </a:fillRef>
          <a:effectRef idx="0">
            <a:schemeClr val="accent6"/>
          </a:effectRef>
          <a:fontRef idx="minor">
            <a:schemeClr val="dk1"/>
          </a:fontRef>
        </p:style>
        <p:txBody>
          <a:bodyPr>
            <a:normAutofit fontScale="90000"/>
          </a:bodyPr>
          <a:lstStyle/>
          <a:p>
            <a:pPr lvl="0" algn="l"/>
            <a:r>
              <a:rPr lang="en-US" sz="2000" dirty="0" smtClean="0">
                <a:latin typeface="Arial Unicode MS" pitchFamily="34" charset="-128"/>
                <a:ea typeface="Arial Unicode MS" pitchFamily="34" charset="-128"/>
                <a:cs typeface="Arial Unicode MS" pitchFamily="34" charset="-128"/>
              </a:rPr>
              <a:t>Now a days to keep food hot ‘ thermo ware ‘ utensils are used. The outer cover is of plastic and the inner layer is of steel. The space between two layer contains air.</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22</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pic>
        <p:nvPicPr>
          <p:cNvPr id="4098" name="Picture 2" descr="https://encrypted-tbn1.gstatic.com/images?q=tbn:ANd9GcRQ6Jw5CGOcAXUjI4uaNp7MHTvhSws3wt3fHo00QWV2bcBPX-2xEA_PrtZC"/>
          <p:cNvPicPr>
            <a:picLocks noChangeAspect="1" noChangeArrowheads="1"/>
          </p:cNvPicPr>
          <p:nvPr/>
        </p:nvPicPr>
        <p:blipFill>
          <a:blip r:embed="rId2"/>
          <a:srcRect/>
          <a:stretch>
            <a:fillRect/>
          </a:stretch>
        </p:blipFill>
        <p:spPr bwMode="auto">
          <a:xfrm>
            <a:off x="3328988" y="3429000"/>
            <a:ext cx="2486025" cy="1838325"/>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533400"/>
            <a:ext cx="4724400" cy="26670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Air is a bad conductor of heat . </a:t>
            </a:r>
            <a:r>
              <a:rPr lang="en-US" sz="2000" dirty="0" smtClean="0">
                <a:latin typeface="Arial Unicode MS" pitchFamily="34" charset="-128"/>
                <a:ea typeface="Arial Unicode MS" pitchFamily="34" charset="-128"/>
                <a:cs typeface="Arial Unicode MS" pitchFamily="34" charset="-128"/>
              </a:rPr>
              <a:t>Thus </a:t>
            </a:r>
            <a:r>
              <a:rPr lang="en-US" sz="2000" dirty="0" smtClean="0">
                <a:latin typeface="Arial Unicode MS" pitchFamily="34" charset="-128"/>
                <a:ea typeface="Arial Unicode MS" pitchFamily="34" charset="-128"/>
                <a:cs typeface="Arial Unicode MS" pitchFamily="34" charset="-128"/>
              </a:rPr>
              <a:t>heat </a:t>
            </a:r>
            <a:r>
              <a:rPr lang="en-US" sz="2000" dirty="0" smtClean="0">
                <a:latin typeface="Arial Unicode MS" pitchFamily="34" charset="-128"/>
                <a:ea typeface="Arial Unicode MS" pitchFamily="34" charset="-128"/>
                <a:cs typeface="Arial Unicode MS" pitchFamily="34" charset="-128"/>
              </a:rPr>
              <a:t>cannot </a:t>
            </a:r>
            <a:r>
              <a:rPr lang="en-US" sz="2000" dirty="0" smtClean="0">
                <a:latin typeface="Arial Unicode MS" pitchFamily="34" charset="-128"/>
                <a:ea typeface="Arial Unicode MS" pitchFamily="34" charset="-128"/>
                <a:cs typeface="Arial Unicode MS" pitchFamily="34" charset="-128"/>
              </a:rPr>
              <a:t>be transmitted from inside to outside. </a:t>
            </a:r>
            <a:r>
              <a:rPr lang="en-US" sz="2000" dirty="0" smtClean="0">
                <a:latin typeface="Arial Unicode MS" pitchFamily="34" charset="-128"/>
                <a:ea typeface="Arial Unicode MS" pitchFamily="34" charset="-128"/>
                <a:cs typeface="Arial Unicode MS" pitchFamily="34" charset="-128"/>
              </a:rPr>
              <a:t>Shinny inner surface </a:t>
            </a:r>
            <a:r>
              <a:rPr lang="en-US" sz="2000" dirty="0" smtClean="0">
                <a:latin typeface="Arial Unicode MS" pitchFamily="34" charset="-128"/>
                <a:ea typeface="Arial Unicode MS" pitchFamily="34" charset="-128"/>
                <a:cs typeface="Arial Unicode MS" pitchFamily="34" charset="-128"/>
              </a:rPr>
              <a:t>reflects </a:t>
            </a:r>
            <a:r>
              <a:rPr lang="en-US" sz="2000" dirty="0" smtClean="0">
                <a:latin typeface="Arial Unicode MS" pitchFamily="34" charset="-128"/>
                <a:ea typeface="Arial Unicode MS" pitchFamily="34" charset="-128"/>
                <a:cs typeface="Arial Unicode MS" pitchFamily="34" charset="-128"/>
              </a:rPr>
              <a:t>heat back </a:t>
            </a:r>
            <a:r>
              <a:rPr lang="en-US" sz="2000" dirty="0" smtClean="0">
                <a:latin typeface="Arial Unicode MS" pitchFamily="34" charset="-128"/>
                <a:ea typeface="Arial Unicode MS" pitchFamily="34" charset="-128"/>
                <a:cs typeface="Arial Unicode MS" pitchFamily="34" charset="-128"/>
              </a:rPr>
              <a:t>inside. The cap is of plastic. Plastic is bad conductor of heat </a:t>
            </a:r>
            <a:r>
              <a:rPr lang="en-US" sz="2000" dirty="0" smtClean="0">
                <a:latin typeface="Arial Unicode MS" pitchFamily="34" charset="-128"/>
                <a:ea typeface="Arial Unicode MS" pitchFamily="34" charset="-128"/>
                <a:cs typeface="Arial Unicode MS" pitchFamily="34" charset="-128"/>
              </a:rPr>
              <a:t>,hence </a:t>
            </a:r>
            <a:r>
              <a:rPr lang="en-US" sz="2000" dirty="0" smtClean="0">
                <a:latin typeface="Arial Unicode MS" pitchFamily="34" charset="-128"/>
                <a:ea typeface="Arial Unicode MS" pitchFamily="34" charset="-128"/>
                <a:cs typeface="Arial Unicode MS" pitchFamily="34" charset="-128"/>
              </a:rPr>
              <a:t>the hot item remains </a:t>
            </a:r>
            <a:r>
              <a:rPr lang="en-US" sz="2000" dirty="0" smtClean="0">
                <a:latin typeface="Arial Unicode MS" pitchFamily="34" charset="-128"/>
                <a:ea typeface="Arial Unicode MS" pitchFamily="34" charset="-128"/>
                <a:cs typeface="Arial Unicode MS" pitchFamily="34" charset="-128"/>
              </a:rPr>
              <a:t>hot for a long time.</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23</a:t>
            </a:fld>
            <a:endParaRPr lang="en-US"/>
          </a:p>
        </p:txBody>
      </p:sp>
      <p:sp>
        <p:nvSpPr>
          <p:cNvPr id="4" name="Footer Placeholder 3"/>
          <p:cNvSpPr>
            <a:spLocks noGrp="1"/>
          </p:cNvSpPr>
          <p:nvPr>
            <p:ph type="ftr" sz="quarter" idx="11"/>
          </p:nvPr>
        </p:nvSpPr>
        <p:spPr/>
        <p:txBody>
          <a:bodyPr/>
          <a:lstStyle/>
          <a:p>
            <a:r>
              <a:rPr lang="en-US" dirty="0" smtClean="0">
                <a:solidFill>
                  <a:srgbClr val="FF0000"/>
                </a:solidFill>
              </a:rPr>
              <a:t>© </a:t>
            </a:r>
            <a:r>
              <a:rPr lang="en-US" dirty="0" err="1" smtClean="0">
                <a:solidFill>
                  <a:srgbClr val="FF0000"/>
                </a:solidFill>
              </a:rPr>
              <a:t>Jnana</a:t>
            </a:r>
            <a:r>
              <a:rPr lang="en-US" dirty="0" smtClean="0">
                <a:solidFill>
                  <a:srgbClr val="FF0000"/>
                </a:solidFill>
              </a:rPr>
              <a:t> </a:t>
            </a:r>
            <a:r>
              <a:rPr lang="en-US" dirty="0" err="1" smtClean="0">
                <a:solidFill>
                  <a:srgbClr val="FF0000"/>
                </a:solidFill>
              </a:rPr>
              <a:t>Prabodhini</a:t>
            </a:r>
            <a:r>
              <a:rPr lang="en-US" dirty="0" smtClean="0">
                <a:solidFill>
                  <a:srgbClr val="FF0000"/>
                </a:solidFill>
              </a:rPr>
              <a:t> Educational Resource Centre</a:t>
            </a:r>
            <a:endParaRPr lang="en-US" dirty="0">
              <a:solidFill>
                <a:srgbClr val="FF0000"/>
              </a:solidFill>
            </a:endParaRPr>
          </a:p>
        </p:txBody>
      </p:sp>
      <p:pic>
        <p:nvPicPr>
          <p:cNvPr id="3074" name="Picture 2" descr="https://encrypted-tbn0.gstatic.com/images?q=tbn:ANd9GcTcp4SYuX88KmRhLOxowDC3DEzJBdizD_jm9zhWzV8OwOSArUzpQQ"/>
          <p:cNvPicPr>
            <a:picLocks noChangeAspect="1" noChangeArrowheads="1"/>
          </p:cNvPicPr>
          <p:nvPr/>
        </p:nvPicPr>
        <p:blipFill>
          <a:blip r:embed="rId2"/>
          <a:srcRect/>
          <a:stretch>
            <a:fillRect/>
          </a:stretch>
        </p:blipFill>
        <p:spPr bwMode="auto">
          <a:xfrm>
            <a:off x="2857500" y="3962400"/>
            <a:ext cx="3429000" cy="1362075"/>
          </a:xfrm>
          <a:prstGeom prst="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1700" y="457200"/>
            <a:ext cx="4800600" cy="1828800"/>
          </a:xfrm>
        </p:spPr>
        <p:style>
          <a:lnRef idx="2">
            <a:schemeClr val="accent6"/>
          </a:lnRef>
          <a:fillRef idx="1">
            <a:schemeClr val="lt1"/>
          </a:fillRef>
          <a:effectRef idx="0">
            <a:schemeClr val="accent6"/>
          </a:effectRef>
          <a:fontRef idx="minor">
            <a:schemeClr val="dk1"/>
          </a:fontRef>
        </p:style>
        <p:txBody>
          <a:bodyPr>
            <a:normAutofit/>
          </a:bodyPr>
          <a:lstStyle/>
          <a:p>
            <a:pPr lvl="0" algn="l"/>
            <a:r>
              <a:rPr lang="en-US" sz="2000" dirty="0" smtClean="0">
                <a:latin typeface="Arial Unicode MS" pitchFamily="34" charset="-128"/>
                <a:ea typeface="Arial Unicode MS" pitchFamily="34" charset="-128"/>
                <a:cs typeface="Arial Unicode MS" pitchFamily="34" charset="-128"/>
              </a:rPr>
              <a:t>Some of the substances does  conduction of heat easily and quickly , they are called as good conductor of heat . </a:t>
            </a:r>
            <a:r>
              <a:rPr lang="en-US" sz="2000" dirty="0" smtClean="0">
                <a:latin typeface="Arial Unicode MS" pitchFamily="34" charset="-128"/>
                <a:ea typeface="Arial Unicode MS" pitchFamily="34" charset="-128"/>
                <a:cs typeface="Arial Unicode MS" pitchFamily="34" charset="-128"/>
              </a:rPr>
              <a:t>E.g</a:t>
            </a:r>
            <a:r>
              <a:rPr lang="en-US" sz="2000" dirty="0" smtClean="0">
                <a:latin typeface="Arial Unicode MS" pitchFamily="34" charset="-128"/>
                <a:ea typeface="Arial Unicode MS" pitchFamily="34" charset="-128"/>
                <a:cs typeface="Arial Unicode MS" pitchFamily="34" charset="-128"/>
              </a:rPr>
              <a:t>. </a:t>
            </a:r>
            <a:r>
              <a:rPr lang="en-US" sz="2000" dirty="0" smtClean="0">
                <a:latin typeface="Arial Unicode MS" pitchFamily="34" charset="-128"/>
                <a:ea typeface="Arial Unicode MS" pitchFamily="34" charset="-128"/>
                <a:cs typeface="Arial Unicode MS" pitchFamily="34" charset="-128"/>
              </a:rPr>
              <a:t>Iron , copper and other metals.</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24</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sp>
        <p:nvSpPr>
          <p:cNvPr id="2050" name="AutoShape 2" descr="data:image/jpeg;base64,/9j/4AAQSkZJRgABAQAAAQABAAD/2wCEAAkGBxQTEhUUExQWFhUVGBcXGBgYGB4bGhkaFxoXHRgYIBwdHSggGR8lHBkdIjEjJSorLi4uGh8zODMsNygtLisBCgoKDg0OGhAQGywkHyQsLCwsLy0sLCwsLCwsLCwsLCwsLCwsLCwsLCwsLCwsLCwsLCwsLCwsLCwsLCwsLCwsLP/AABEIALQBFwMBIgACEQEDEQH/xAAcAAEAAgMBAQEAAAAAAAAAAAAABQYDBAcCAQj/xABDEAACAQIEBAQDBQYDBgcBAAABAhEAAwQSITEFBkFREyJhcTKBoQcjQpGxFFJiwdHwQ3LhFjNTgpKyJGNzg8LS8RX/xAAZAQEAAwEBAAAAAAAAAAAAAAAAAQIEAwX/xAAiEQEBAAICAwACAwEAAAAAAAAAAQIRAyEEEjEiQTJR4WH/2gAMAwEAAhEDEQA/AO40pSgUpSgUpSgUpSgUpSgUpSgUpSgUpSgUpSgUqv8AOrXjYW1hxez3rioWsnK1tAC7tnJCpKplBJGriNagcFxrGK6Xblq+AbWFS8vhXGCuDi1vFFUGZdbeqg+VkOxBqdC/UqgDjXE2thxbKsUBKnDOTm/ZfFOmYEfejw47mN4rLe4pjlZ/DtOF++ukNauvmKNhAltZby5hcu6L+4SBoaaF6pVFw/GsZbcW/BuQ18BCbV5/I3EbyXmZyTkAw2RxmIABlfKABk4NxfiDXLHip5Lnglx+zupXxbV9nBJPlyNbQGR/iQdxTQu1KUqApSlApSlApSlApSlApSlApSlApSlApSlApSlBF8y8TbDYdrqqGYNbUAz+N1TZQSfimAJNRGA5xBGW7acPOIJCAgKmG8PM7C5lZJ8VIBE6g7GaseOwSXkNu6oZDBIP8JBB07EA/KoHjHDLFpbdq1Ztm5fZrIzAsMl3K+JZtZP3dmZO5VBOoqQw/OlhzZAW4PGc2xOSAwZVjMHhviBhCxiTGlSHAOPW8WHNsMuQhSHyg6iRIDEqf4Whh1Fff9nMNIPgqYYPqSZYFWBMnzeZQ2s6id9a2OH8Ks2M3hWwmaJjqFnKuuyiTAGgkxvTobtKUqApSlApSlAr5FfaUHyKheSj/wCAws/8FP0qXv3gokkCqHyrxm4MFhwpAC2UnyyNhPqaJ0v8V9qO4PxRb6zsw+IfSakaIKUpQKVhxeKS0jXLjBEUSzMYAHqag/BuY6DcD2sLuLRlbl8dDc627Z38P4mBAeBKENkcwKbr21tXWS2/hPeAHhq+UOQfNmgAgFoygmJ0Nek5mwpiL6akqBrMgITIiQIuIZOnnT94TjflxPEd1u3kW4xdraPlQuUCZ9BmGgBgHLIBiajk5Dw4EB7k5/ELDIGzFLaEqQgNskWxqkHU661PQkf9p7Jsi+udkN8Yb4YOc3vB2MaBtZ7Vls8zYRsmW/bPiHKhB0JLBRrtqxyju2m+lYzy3aNo2ZfJ+0ftI1Eh/G8aAY+HxJ0PQxNYByjZHhgNdAtpZtkBhFxMO5uWg+k6OSfLEyQZFOhJcN4xYvlhZuq5UAmOgYsAfYlWE91I6Vv1E8H4Bbw7ZkLk+Fbs+Yg+W2911O283Wn5VLVAUpSgUpSgUrxduhQSxAA3JMAVFNzRhAY8dflJH5gRUXKT6mY2/ImKVH4TjVi6SqXVLCCRMHX3rfBpLL8LLPr7SlKlBUHgB42Lu3t0sA4e32zEq2IbsdVRPQ23HU1ucdx5sWHuAZnAC212z3HIW2n/ADOQPnXvg2A8CzbtTmKjzMd3c6u59WYlj70G7SlKBSlKBSlKBSlfGaBrQfa0MbxJUkaaCSSQFHuTtUFzPzhZwyEu0fugas3oB/M6CuQcf51e+QBK298kyN+pjU/3FTJan46dc49YvP4a3ln8M6Kx/dDHQnX51EYsm2i27PlRAAFEmCvqZJ07nrXMkxWoIncQffYT300q+cu8Q/aVyM33wggk/GAIJmdW9Oo+dXuOjbZwGNezdR1bKesnRp10B9DtvXUeHY9bqZlInZhMwe3+tcn4xZyGYmFXp7d+s1ceSrTJaLsYLhTlkfC05WPqcpj0mqVNi5Vo8V4rbsKC8lnOW2ijM9xv3VXqY1J2ABJIAJqK4pxC4kZLbXHYwokqgOvmdh8Cj2JOwBNeuC4HI3i3LnjX2EM5EZQTOS2snw0HaSTEsSdahGmXCcLe64vYuCVM2rAM27X8R/4t3+I6L+EDVmnKUogpUdj+MW7e5LHsv8zsK0cBzDnfK6hQZ66rHfT6jagn6UpQKUpQKUpQK+GvtfDQcw5k4sb99wx8lt2RV7FTBb1Jiorc6T29hWHmxHtY7EAbF80RI8yq3861bHGW0lQfpXm8kvtXrcVnrElcws7+ae4H9xVo5H4owvfs+aVyFwDrEEbe8nSqBieMvuNP9dqmPszxk44SdWVx9J/lVuGWZSq89lwsdipUfxDii29N27dveoe9xy6dsoHtP6mtWXPhjdMOHBnlNxuYo+Njbdv8GGXxn9blzMtlZ2MKLjEdJtmpyqNy/wATvW1Z7ir4l5zduDqGIAVZBjyoqp/y1aeF8UW8CPhYbqf1HcVOPNjldRGfDnjN1ReL/aVcW462bK5VYrmckkwSJyiImO9aOI+0nFQCq2R3lG+nmqiXMchxF1ADK3LgJ03DMD6b14vcQAJGsDr37x00967yK6i4XPtEx2bRrYHYW/6mayNz9jj+NB/yD+dUgY1TrDDXTas//wDSEGT8usfIRTR0tB554gJPij28NI/StVvtA4hOt72hEA/7dagzxNANjPTt+laT8T0B6iZnWewAjSp0dO7chcfuYzDF7oUOjlGy6AwqmSOh83tpVT57+0VFY2sMRcZSQf3AR1J/FB6bd+1VjBYm/c4JjjZlSl+2bmTQm0FQ3NZmI1MdAapGGttkXwyGzHbTSNhqfr9T0iRWsvErty8WuXG85n451P7o0jTtpFRqyCQwgERpp219alETykMJJ6T339Z9qWsKAJkGD8LdPn1+W1dEaavD8QcxA6gifQjr6VNcOxbFgVMEQQw6bRtULisOBr8IIn0j17fOpjB8Ku2gQVYMFDHMMoCtsYMMQR27TtTZFu4fjBfxlpb2YpALIn+Iy6fiIyqSNY6fTx9ofMV61xMPZJtOuHtoQpDD47pAMeU/Ft0qv8MwV4XPEDnNAXNPoPLoegNe+Z1zYv1Fq2rSZOYTOv1+dU12t+ljsfaXiMsvatMwG8EST1gNA+VeeGc9YnFX0DZVtqVJS2MuaGEKSTJnQRMVDnlq6LQuDYg/69u1QXL90LduK5GgXKCPxZgUbYxlYAk/0qdRXenfeJc3W0tM9sZiozEPKADqZgzHUCovh/F7+JIYg+G0hdAELAkZRBJnQ/F1jvUBx6yL9i6bZJZrLwIlSWB9pPpuKpPLGOvZHu2WuG60I6+YgkFGBIXUNCNDbjTbWno555adBxLjK2VlfK9xCCp0yE7gjodj6GvHDsSyatqCpVdJGYjzEDWDMGOx9qx4TFBwzXIYspgjYMSNZ2nv1maw3r7MyW7a6jIEgklzLSw0jMvlE7xRO3SOX8X4llT1XynrtsfmIqSqmcq43JedGXItw+UbjT4TudSNd+oq51zXKUpQKUpQKV8JqC4nzZh7JIkuw3CCfqYH1qMspj9WxxuXUijfaMCuMPZkRtvQj/41Sbl8htNh316Va+ceMpi7iuqskJlMwZ1JG225qj8QS5bMkeU9Qf5ViurldPSw3MJKzcRuEiZ07T1/KpP7LsURxCwd5Zln3Rqg8QcyTW59ntzJi7LdFup9TB+hq+HSnJ26Xd4tbuYi/bLhblu665ToWAJykd9CK21H9muZc/WsvE8UP/MDD5oh/Wo5OI3UXy3nXbZjVM+Dd6q2HL+M269dIUEsQANyTA/OtHlPme3d4kLFohl8G6WfoWVrcAdxE61yDEX3uaM9xyJPmJP86lvs4xng8Rst3FxD87bEfVatx8Mxu658vLcpqIfjAyY/GjUZcTfj2Nx/5V4S9rPp6V45vxE8RxbDTPcLfnB/WvnDcNmIZj5d4/T9Olb8b0xWdsouBjADSJM9NNe+hivTWGnSIBIkmPn6VK2rWWQTAJgJBCwdzoekDU1tXbCkawCIjr0GpgdabT6oH9hZgIZSSDoZ6b6xBrwcE65QWU5pOpgLHT3NWBkCg6A6zpspOkCYb9K+m0ZGinMdtZ09O/tTZpc/sOYnC4oxI8Yaf+0k1A858lCw5vYcZbLEkr0tHqPRe3bao7h+Pv4W6LuFOW4vxITCOp/Cw6zG+4gbVN/aTz4L/DLItr4d2/cNu+nVPCCsyT1DZkIPVTVf3s/4qNhM28e/97VvNw9Tv23qJ4VipUfXWKstsBlmI/vQz/e1XH3k63Zw9/Ndth3EZM2qiOsbFvU/KpjiOLGJxF8gwcwkQDIyoJAJ1Mr+nsa5i8RbKgrcTxFIjziZG361WMTxa4MQWnKS8mAGA6A+0/T3qLOzbp62bQUZSM8eY5fMIJMnSPSe1Q/EeGeJd8RYBAVSBPmj8Q9YPWBWbhvNuFNtbGJ8Vrkf70CM4djGh0UFem2nQ1ZLHEMK7f73MAAfNmERAjURt1NRNynVQ+NuOLYCIwlYgwIj/m1JiqPwngFy5dYtNsiQqxJYkGNj3iuy4n9lvJ92yMY3VgYHQAn+zUCtrDqPEYMBsBObYrlbeBqRBJiRVvZGoy8Gxdp7NuM6Fhqp6GIYT3kfWqdwzhXg8RueUi0ym9lMghJi4RB3UsDl6g+1SXCeK2BisW6yqeQkEiFyFgzQDAlm3FSOJusMxMTluAa6lXBGWe8wdO1WcrN9NPA20S4bTZiku1oAkBGhSFBO69gR+71NSlzDNm8RQS9l1uW4MTqJERERI166z0qBw12Ww2IV4yqlp1bTYn10cMrKQeoU7GrThsY95w2iO2bIRtCCJcazuJ9GqtVx+NPCYxjd8QqVysSVgahcx+Xw9949q6dwzGeLaS5GXMJImYPbSuU27xFy34ihHuQcuZbeVTGXQnKZaOvUA1e+XeIEXXsuxYgKQSAuuUaR00/ODVcovjYstKUqqxSlKCr8/Y427KgNlDkhidJgTl+e/rFcpxvFxqFBuHuNh89q6H9sQ/8AB2z0F9Z9ir/ziqI04pWt4KyWyAFtlgadyBM7ATtWPn6y3XoeNZ6K/jMU9yAYUdlJn/q61hu2PIR6e5rPe4TiEJzWnEanSf0r5aLbQdAZ07VEs/TrZ/Zw/LcCqhzttCgtv7V0Lk3kxkdb98C1atw8NALEGQTPwqDrrrVp5P4Nbt2xcCgFxI0qC+2XGMuFtopgXLvm9Qqkge0wflXTHCfWfLkuV9YrPOfCzi8ddu4ZkuI2QFwwyyFAOo326V9wPJCaeM5f+FNB+e5+lVDhHEnsuHQ7bg7MOxrrnL+IbEIrWV0bc9u4PqDpUZ2y9O2GOOu2rg+XraiEtqn6/nvVd4zwuymKs37Cw1px4oXUOpkF/QgEz6e1dHHLJfW5cb1VdPrWliMbw7h6nMVzxB/Exjv22pjMpd1TPkwssx7cl5u5RW41zE23YEqXZImcq9NiJA9a0+E5VtKQSfKIE6a7yKtwx1u7buFJ8NluZe+XzAD8tK5jwbjGQANqNTl2AmNfptWrDuMuc1Vntklp7qAF3GnqRHz9azZTG2XQ6xMneJ9zpt861sMwuLIcORBgncHWOh3rbXDzCsZKnVYOXr8j776VZVrBY0BPm1yn8UDWFYT7xX1bxJOVSsb9CI9OkVuWWHVBoeuhH032NeVnVAAf8o7D06CDvQLAZuikmCJI230/171XuYuGNcLZVPiJbN1tZlVjN1OoBnToDUvjuLraiYbQgpGs/hH8MGKg+A8ba3i2ut5j4brH+YqfntRFRnBMeFMHaJ/Ks2M4lduCCYQbKDA+f7x960Rb+8YqsBmOVR2J+EfpVw4Ny0q63fMRrHQf1paYzamgjuJ6V8CzoSfTWunLhEAgIoHYAVrYnhFpwfIJj4hofzFV9lvVWuGL4xQMVUggTGkqToAZGpPsSTtVottkhbSIxJz3FlmVRAGYIWzmBmDASCIEaAVo2uV7oW4UOdba5zmMZV11gake3cVM4DALCSM7KuXMRrB9t/nV5dqXpr2ME63cv7SEGpGYAKA58phlgKQNtCJGx2zcQvhs1sC0RnVQwggqMo8u6kiAZ1BJ9Kkv2fYDYdhFeWwwiUOQ/vJowIMyDEg+oq2ldqVwMWjjblliAmIDYchZgBx5G110YD5mr3yzb8fBqjkC/hSbN2dTmtmBPoyiQetc84jwK4uKOuVZV1fc6GRHWQe9b3GuNXcLj/2q1H3qKbi/hfowYD1AIPr71MVv9rFibLYTEsSZs4sGV/D4iiWGv7wGYEag/lWxguJX0D+DqHW2FXLLGWBgAa6/LoO1Q3E+ZFxaYW4Gt2lTFIbi3BmKFFLqc34kYBht11iDUndvWxeLWQXtGWTI3lYE+UZvwiDvvptSudl30m8b41vD3HuWQ3htahTllmGbIgOWSqkgxqZSdpnBgeIs15L1kMuUJJubQD55jroPnPSo65fv34F+6WCRkQfCkCAfUxp39asnKOHtXT4V5yDrlXbODOgbpG2WqWukwrpdppAPcA/nXuvKLAgbCvVUWKUpQVj7SML4vD7qDclI986xVb5bwIw1hbKiG+J2G7sd2PXsPQAVZ+e7BfDEywFtlutl3hJ/QwflXMrIvqyuTdcK41C/ggydtZJGvasXkz2um/xusdrxl0Oc6dD1rE3DkcTCn3A+frX3iVtgZ0IJHcEfPatPE8Xt2wCyuoPYA66aaaxWPFsvxqccHgqosEredlCZGaBHUjYx27TXrnm2cTgmcAk2WD/LUMfyM/KvHDMRZuXmuXXykeW2H0gH4mPQT09KvmGwCC0RAZXBB6hgdCPWtnDKy8uUj84rbIq/fZrzQMKLtu5JRgHX0YaH2kR/01WuZuE/s+JFgzlkupP4kXRde4Zln2rTuqYMV3u1dTKLfzV9pN1iVtNlX03j3qj4tHuqT8Ttrr0/1rc4Ny815/hLHsP70+dXM8DOGbJADlAxjcBiwGp/ynapk0rbNaVrlzh91MOttgc0OT82Yjf0NUC1ZK6MCD2Ig/ka7EEI+Mkaxp6jXbbp9aw8QwNu6MroGBjQjXWdjMj5V0xunHKbcns4gqfIfT2/v+tWPD45/DBJPlGkGO07bztrVZxlkW79xFMqrlQe4B096msNb8kzv/ZrtHF6v8UuI0iN58wBHrIiG6bjpX21xG8VaHIDEEgQJImD36/WsH7K7fAjNHYEj9K204XeUZjbjT0/rUVM2hsTbIbXcn51t8D4a1++tu0MzMDoPqax4xGLBcrZyQAoGpnYAbkn0rrX2WcnvhQcRfEXbgGVDvbXsf4j17RUW9Jk7R3E/s9NrBs7KQ9lTdDCDBQSQe4MVj4Di7WJtgq+W5AzI2hn07j2rpnNjH9hxXrYu/VTX54tArHp+dVv5LTquhYjBFTqp9NK+Bcup0A6nQfOdKqOG4tcYhVZhp0Y/wBaiOK45y0M7GDsSSB+dV9V7Vx4pzJmXEpZMhLQBYDQkuu3cQK2uX+MW71sEMA0aqdCD6dCKovDb5Fu8VEljaWO8vt7narNb4SFXNaCqcksHYasNwo6T/LpS544fTHhz5f4xaX6a71rXXA1ZsoB3J0qExFt48s6bGYnvFUniuNcvlOaZ0Bn6V0x5Mcvlcs+LPD+UdS4bgbeLtXnzALbZVVjpOhJP6VXOJ8E8Tyi4NNM0SCp3GvsDWnytzBaVRbaBP6+vr61cLeUjbeo/e06lmkLwnlKxagsviHu2o/6dqnv2cAaVjZsukmsTX9fSidaentHevhuwddCK+2l0kH671lKntQWnl7nEpCYiWXYPuw9+rD13q9WLyuoZSGUiQRqDXFBc1KyAB6bfPrUrwXjV7DP5CWQ/EjbH1HVT6x+dRpWx1qla3DsWLtpLgEB1Bg9J6UqFGa4kiKqXGeE4hXDWiXtSSUHxa/qAde/vVwpVM+PHOarpx8uWF3HLMfjiqtmDAgEwykbe4FU3iGJuXGMuYbrBEDtpMfKu/4ywHRlOzKR+YiuIW+FkxG2xE7EdKx5cc4m/DlvNL+letXGka/WrxyBxRkxAtT5LoaV6SoJBH5VE4nhapLRBA0Gvz1majuA8TFjFJeuGEtZifbK01bHL2u4ZT1xsro+O4bhr7Yq9iiFtIyWLbE6g2gS7KRrJuOykD/h1U7eG4cjatirgB0+7UD/ALgf0rb5xtPh7eCtXDqbTvcHTxmYNdb5s5qvgHv+Va9MUyuvq5cK5sw9qESw9sTvC/noarH2j8fNvGWbyERcsZfQ5Xb/AO1az3cozEbbTVW5xuvc8FypCqbiiRp5ipj0O9Wn0vxdMDxpWXNcVoP7kfnqa1OOY9ipNuVGsaiY2kmNK0eXBNvzANpAB26dNv8A8rcxgzK6hTmQi3BGuykERuCGEfl0q+opusHA/s2XG2rd23fNu45bMCuZfKxGwII0HepHH8iXMIyJde04YMRkkEhSN5Hr0ron2acAuYbDA3xFxiSF/cBMwfXv2qL+0+fHw5H7lyfzWq7qZq2KeuQDQaAxERt2G0VlVxOXSB2M/Ks1px1BM6ExXxsNLeUyup100rm7Fq8LbrcUrmX4SRIHp866nwO+L9m3dAjOsx2Ox9xIrkWNxqWgSddNBH9xXUuQLgOAw+upUn82Y0Uz6j1zUJw160pGe5bKqCf3tK5O3JlwEmUkDTVtdP8ALV+wvEfGBdSGBLa9iDqD6zpFbNtY1JmseXk5766b8PGwmP5duE28Pdw98eNbKjWDuDWtjsNmuyNprrnPtiyMLfdhJKkgyfiAOXL0mRXEMKt26wVFJJ010A+daeHluc3Wbn45hZr9rtwRgoZVg5yoJXdRbBJy9zLD6VPYdCAIgE7Rp3naOnyqocIwQw5KtBuA5SRMA5jrOxP6R3FWrgdsXcy+Ii5EIytJBncyBMhdfl11rNz/AJXb0fFs48NVrwZIC+ukbfMdiPlNebmERgM0EqQR0Pv6dPz0qQdVKt4YAXVfEJIDbZdW0P4jp1jaK0rlo+IIWFZW03kqTOvYR+dUxljvlZl9is8V5aW557LQ25kGJ7EjY/LqPlg4Pxy7hmFu+DlGkzMVZsZdFpMgjM2sgwROvX17TVI5hTKBPxFp06b6fL+tauLkyv15nk8OGM3j/jo2GurcAZD5TWRrdc65Z4hdFxUTXMYg7e/pXSVs6antoDGvvWpiIjcyfQVnJMAnT+/yr7atAL6elfSk7jT1oAQaEDXv6V7yjt6fKvTEAd+lTnAOXrt11e4pS2CD5hBaOgB1g96hC88Ns5LVtdsqKPoKVs0qHMpSlArm3EuXL9h2KIbtvMzKV1YAk+Uga6TE9at+C5nw9x8oZl0ukF0ZFYWXFu4QzCDlcgfMVvjidkzF62YUOfOuiHZ9/hM77VTk45nNV04+W8d3HNOIYW66wtm6SemRp/So/hfJF7x8O2JAQPeUrbBBYra+8dnjRRCBYBOrj2PWl4rYOWL1o59E+8XzEHLA1110061pYVBexZvqyPbt2vCtsjBjnd5vgxtAt2fr2qnHwzBfk8jLPpUPtet64Zv/AFVPsfDP8qpOGsA6BfeCf61f/tXwrlLF5QSlsurwJy58sMfTykT61Q8RfUWiQwDZrexgx4iT9K7z45z42beDWdRqOp1/Wau/JPCbN/C3EuorjxWBDCdCq1Ur2LQDUj5an6VfPs7wFy3ZuXLilfFYFVO4UCAT7maiza1up03bHJ2DT4LISOis0flMVrjhtrC4206W1CYhTZJ3y3beZ7RE7ZlN0Ez+FBr0sWKxC20LuwVVEliYAFQ/FLtvF4dksXUN0y9rXUXbDKykrIMK+TMNN+k0ctp2qF9puHfNYuAEqM6k7wTBE+8Grthr+a2rspQsoYq26yJKmNJG1fFNu/aBGW5auKCDurKwkH1BBmiZdVyXA4wABW1+muka17ucQVD5VPUExqfTT012q38Q5DtsZtOU/hIkfIyD+c1qDkNzo11QPQE/QnTrVbHaZxzfmu5n1WAP719K6n9mPDLtnBWzekMwlVO6oTKyOhIrc4VyXh7TB2HiOuxYeUHoQu0+81Y6nSmWe/jkHB8IyZgJUknUe/baptLd0wNK2DhWt+V9Cu/Y66EGtq0YI0rysr329/2kxnqqXMvCy/xEsdhr37CtXlPlBnuSFgD061fbXDzduLABAIzHoANT8+nzq02LKqAFAA9K1+PjbO3n+XzYyzX3T833sJkv+HcBVrXkhhEEGHPUEHUgzsZmIrxgLwIjN5xI+HVu6mdoMyekjcTXfuZeX7WLTLcUEjY9R7HcVx7GcgPcZrmHk2UJCFv8Rh8TKRugIgE/EQTsAT1vFtzw8mddNK9c0YDUIYViY80zEEawJ00+Kele7GMLQWMMOyghpjQgnzdI1+daWL4Tdt/75SCCBqDB03zQfypwyAQIJkknbKAJMxvNcssdfWvDk3embFAZS0CXkAHWNenUamI9RrVQ5gtMXCwRv07aR8ta6Dw3hbYi9atqJJgf5dBnb0AGvv611Y8l4UoFKTAiTv71fhne2fys5J6vz5yLgiMQGYfCrEe5gfzroTMN+1WLG/Z94b58NB6FSY36j+lSHDeSBob7z/Amg+bbn5RWrph9lQwokhEVmY7ACTVq4fyg7gG6wTrA1P8AQfWrdg8DbtCLaKo9Bv7nc1s1G1bkj8Bweza+FBP7x1b8+nyqQpSoVKUpQKUpQUofZ9b+8BuCHW+py2lBYX7ouN4hn72CIWYgE71t8R5NS6b03CEu+KQoQSrXba22834lyjRT1jWAALVSp3RVsTyjmuK3iwi3bl3wzbEZrkCQQwIKrIU7AtmiQCN7lbl5cGjIrl82XU5tkUKvxM2sDpA7AVJ4/E+FauXInIjPHfKCY+lVfB8+22a2LlprSvh/HZic2VvEFvwYAlnzMNu4707QtzKCIIkHcGqbzhyphPAZxZCtnsjyllHmvWwfKDGx7VJW+ccOxePEKIlt84tsQfEe4mWAJDBrZBBGnyMa2L43axWGxTIrvbsGy6m3q10eHYxKFREiQ4G0700naUwPLWFtHMllZGxaWI9sxMVL1U8DzvbbJnVApF4s9u6LqDwTYGhChjJvgQyqQVOkQa3OI83WLYOXNccOUyqrQCt4WWzNlhRnJAJ3gxTRtI8dwPj2LloZZcR5pjcH8JDDbcEEbjUVU7vJV9tTeGbJiLa5i9xra3v2fKouv57mtl5LaxeYdNZw84YXzeZ/LH+E/mlmQFPL5wSrarOgJ2qYwWLS7bS5bYMlxQysNirCQfyp3BT8LyZdW5afxRCfhkxbPiXHIt+QQrZwpAyCFAgiFFo5fwBsYWxYYhjZtWrZI2JRFUkT3it+lNhSlKgKUpQY7tlWEMAR2NYBw21+4PrW3UbxvihsC2FTxLl64LVtc2UFirMSWg5VCqxJgnTQGouMv2LTPKfKkEQDQCPavVQtvmNAVS+rWrpjMkFwmd2t2yzqCqq7KcpaJ7AyBp4nm2xctHwbrq7hRbPgXGJNwOUZUyguItvBGkrrU6V2zcTuHFXGwttiLawMVcUwQCARh1Yah2UgsRqqtpBZSJ23ZVVCqAFAAAAgADQADoIqrYDmXh+GteGl3yohulsrEtKeO7MY81woxuEfFqTFWfC3w6K4DAMAQGUqYPdSAQfQ0GviuF23EMoquYv7PsM7ZgSh3ldP9KuFKfVpnlPlRHAOXbOEDeGCWb4naCx9NAAB6AAVL0pUSa+Ittu6UpSpQUpSgUpSgUpSgUpSgUpSgxYrDrcRkYSrqVYTEhhB1G2hqEPJuE1+7PmzfjfQt4Mka6GbFsjsQT1M2ClBBXOU8M0SryAiz4jz92XKk+bUg3H1383tWbB8t4e1auWkVgl1UVvvHmLdtLSQ2bMpCW1Egg6TvrUvSggH5QwxzZldmcXAzm65c+ILQY5s0yBZtgH8OXSNaf7IYbTS5oWY/fXPMWuC6c3m8/3gza7SRsSKn6U2KnheSbee411y4aMiqbi+HluO4ILXGy/HELlWJ0gxVnw1gW0VFnKoCiSSYHcnUn1NZaUClKUClKUClKUCtPinDLeIQLcB8rB1ZWKMrLsyspBB3HqCQdDW5SghE5UwwKEK8pl/xH8+R2uIbkt96RcZmlp1Y96jMLyJbS3h08W5mstbLOGcMwtpeVVXz/cibpaF06bVbqU2K/8A7GYSGUW2Cvb8NlFxwCvhi3JhtWyKFzb6TvrU+BX2lApSlApSlApSlApSlApSlApSlApSlApSlApSlApSlApSlApSlApSlApSlApSlApSlApSlApSlApSlApSlApSlApSlApSlApSl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2" name="Picture 4" descr="https://encrypted-tbn3.gstatic.com/images?q=tbn:ANd9GcSYHZy0EbFk66Tv_Yq2e0xMXIN5TFF6YRvx3ASixXTkE8vwiv0YrfEEIQzB"/>
          <p:cNvPicPr>
            <a:picLocks noChangeAspect="1" noChangeArrowheads="1"/>
          </p:cNvPicPr>
          <p:nvPr/>
        </p:nvPicPr>
        <p:blipFill>
          <a:blip r:embed="rId2"/>
          <a:srcRect/>
          <a:stretch>
            <a:fillRect/>
          </a:stretch>
        </p:blipFill>
        <p:spPr bwMode="auto">
          <a:xfrm>
            <a:off x="1533525" y="3505200"/>
            <a:ext cx="2276475" cy="1714500"/>
          </a:xfrm>
          <a:prstGeom prst="rect">
            <a:avLst/>
          </a:prstGeom>
          <a:ln>
            <a:noFill/>
          </a:ln>
          <a:effectLst>
            <a:softEdge rad="112500"/>
          </a:effectLst>
        </p:spPr>
      </p:pic>
      <p:pic>
        <p:nvPicPr>
          <p:cNvPr id="2054" name="Picture 6" descr="https://encrypted-tbn1.gstatic.com/images?q=tbn:ANd9GcSNJukdRoxI43r7k03poC-khN2QWEcOTwn24fdAPq7WHx6DJCvuPw"/>
          <p:cNvPicPr>
            <a:picLocks noChangeAspect="1" noChangeArrowheads="1"/>
          </p:cNvPicPr>
          <p:nvPr/>
        </p:nvPicPr>
        <p:blipFill>
          <a:blip r:embed="rId3"/>
          <a:srcRect/>
          <a:stretch>
            <a:fillRect/>
          </a:stretch>
        </p:blipFill>
        <p:spPr bwMode="auto">
          <a:xfrm>
            <a:off x="5257801" y="3505199"/>
            <a:ext cx="2213110" cy="1676401"/>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457200"/>
            <a:ext cx="6629400" cy="2362200"/>
          </a:xfrm>
        </p:spPr>
        <p:style>
          <a:lnRef idx="2">
            <a:schemeClr val="accent6"/>
          </a:lnRef>
          <a:fillRef idx="1">
            <a:schemeClr val="lt1"/>
          </a:fillRef>
          <a:effectRef idx="0">
            <a:schemeClr val="accent6"/>
          </a:effectRef>
          <a:fontRef idx="minor">
            <a:schemeClr val="dk1"/>
          </a:fontRef>
        </p:style>
        <p:txBody>
          <a:bodyPr>
            <a:noAutofit/>
          </a:bodyPr>
          <a:lstStyle/>
          <a:p>
            <a:pPr lvl="0" algn="l"/>
            <a:r>
              <a:rPr lang="en-US" sz="2000" dirty="0" smtClean="0">
                <a:latin typeface="Arial Unicode MS" pitchFamily="34" charset="-128"/>
                <a:ea typeface="Arial Unicode MS" pitchFamily="34" charset="-128"/>
                <a:cs typeface="Arial Unicode MS" pitchFamily="34" charset="-128"/>
              </a:rPr>
              <a:t>Some of the substances </a:t>
            </a:r>
            <a:r>
              <a:rPr lang="en-US" sz="2000" dirty="0" smtClean="0">
                <a:latin typeface="Arial Unicode MS" pitchFamily="34" charset="-128"/>
                <a:ea typeface="Arial Unicode MS" pitchFamily="34" charset="-128"/>
                <a:cs typeface="Arial Unicode MS" pitchFamily="34" charset="-128"/>
              </a:rPr>
              <a:t>does not </a:t>
            </a:r>
            <a:r>
              <a:rPr lang="en-US" sz="2000" dirty="0" smtClean="0">
                <a:latin typeface="Arial Unicode MS" pitchFamily="34" charset="-128"/>
                <a:ea typeface="Arial Unicode MS" pitchFamily="34" charset="-128"/>
                <a:cs typeface="Arial Unicode MS" pitchFamily="34" charset="-128"/>
              </a:rPr>
              <a:t>allow  heat conduction from the substances easily and rapidly. Such substances are called slow heat carrier or bad conductor . </a:t>
            </a:r>
            <a:br>
              <a:rPr lang="en-US" sz="2000" dirty="0" smtClean="0">
                <a:latin typeface="Arial Unicode MS" pitchFamily="34" charset="-128"/>
                <a:ea typeface="Arial Unicode MS" pitchFamily="34" charset="-128"/>
                <a:cs typeface="Arial Unicode MS" pitchFamily="34" charset="-128"/>
              </a:rPr>
            </a:br>
            <a:r>
              <a:rPr lang="en-US" sz="2000" dirty="0" err="1" smtClean="0">
                <a:latin typeface="Arial Unicode MS" pitchFamily="34" charset="-128"/>
                <a:ea typeface="Arial Unicode MS" pitchFamily="34" charset="-128"/>
                <a:cs typeface="Arial Unicode MS" pitchFamily="34" charset="-128"/>
              </a:rPr>
              <a:t>E.g</a:t>
            </a:r>
            <a:r>
              <a:rPr lang="en-US" sz="2000" dirty="0" smtClean="0">
                <a:latin typeface="Arial Unicode MS" pitchFamily="34" charset="-128"/>
                <a:ea typeface="Arial Unicode MS" pitchFamily="34" charset="-128"/>
                <a:cs typeface="Arial Unicode MS" pitchFamily="34" charset="-128"/>
              </a:rPr>
              <a:t> </a:t>
            </a:r>
            <a:r>
              <a:rPr lang="en-US" sz="2000" dirty="0" smtClean="0">
                <a:latin typeface="Arial Unicode MS" pitchFamily="34" charset="-128"/>
                <a:ea typeface="Arial Unicode MS" pitchFamily="34" charset="-128"/>
                <a:cs typeface="Arial Unicode MS" pitchFamily="34" charset="-128"/>
              </a:rPr>
              <a:t>. Plastic , glass , wood, thermocol etc . You might have seen snow kept in wooden </a:t>
            </a:r>
            <a:r>
              <a:rPr lang="en-US" sz="2000" smtClean="0">
                <a:latin typeface="Arial Unicode MS" pitchFamily="34" charset="-128"/>
                <a:ea typeface="Arial Unicode MS" pitchFamily="34" charset="-128"/>
                <a:cs typeface="Arial Unicode MS" pitchFamily="34" charset="-128"/>
              </a:rPr>
              <a:t>case </a:t>
            </a:r>
            <a:r>
              <a:rPr lang="en-US" sz="2000" smtClean="0">
                <a:latin typeface="Arial Unicode MS" pitchFamily="34" charset="-128"/>
                <a:ea typeface="Arial Unicode MS" pitchFamily="34" charset="-128"/>
                <a:cs typeface="Arial Unicode MS" pitchFamily="34" charset="-128"/>
              </a:rPr>
              <a:t>which does </a:t>
            </a:r>
            <a:r>
              <a:rPr lang="en-US" sz="2000" dirty="0" smtClean="0">
                <a:latin typeface="Arial Unicode MS" pitchFamily="34" charset="-128"/>
                <a:ea typeface="Arial Unicode MS" pitchFamily="34" charset="-128"/>
                <a:cs typeface="Arial Unicode MS" pitchFamily="34" charset="-128"/>
              </a:rPr>
              <a:t>not allow ice to melt quickly. We have seen cooking spoons have wooden or plastic handles.</a:t>
            </a:r>
            <a:endParaRPr lang="en-US" sz="2000" dirty="0">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25</a:t>
            </a:fld>
            <a:endParaRPr lang="en-US"/>
          </a:p>
        </p:txBody>
      </p:sp>
      <p:sp>
        <p:nvSpPr>
          <p:cNvPr id="4" name="Footer Placeholder 3"/>
          <p:cNvSpPr>
            <a:spLocks noGrp="1"/>
          </p:cNvSpPr>
          <p:nvPr>
            <p:ph type="ftr" sz="quarter" idx="11"/>
          </p:nvPr>
        </p:nvSpPr>
        <p:spPr/>
        <p:txBody>
          <a:bodyPr/>
          <a:lstStyle/>
          <a:p>
            <a:r>
              <a:rPr lang="en-US" smtClean="0">
                <a:solidFill>
                  <a:srgbClr val="FF0000"/>
                </a:solidFill>
              </a:rPr>
              <a:t>© Jnana Prabodhini Educational Resource Centre</a:t>
            </a:r>
            <a:endParaRPr lang="en-US">
              <a:solidFill>
                <a:srgbClr val="FF0000"/>
              </a:solidFill>
            </a:endParaRPr>
          </a:p>
        </p:txBody>
      </p:sp>
      <p:sp>
        <p:nvSpPr>
          <p:cNvPr id="1026" name="AutoShape 2" descr="data:image/jpeg;base64,/9j/4AAQSkZJRgABAQAAAQABAAD/2wCEAAkGBhQSERUUExIWFRUWFxoaGRgYGCAdGRgbHB0ZGhgXHRwbICYeGhokGhgdHy8gIycpLCwsGh4xNTAqNSYsLCkBCQoKDgwOFw8PGiwkHBwsLCwsKSksLCwsLCksLCwsKSkpLCwsLCwsLCwsLCwsLCwsLCwpLCwsLCwsLCwsLCwsLP/AABEIALcBEwMBIgACEQEDEQH/xAAbAAACAwEBAQAAAAAAAAAAAAADBAACBQEGB//EAFEQAAECAwQGBgQKBgcIAgMAAAECEQADIQQSMUEFIlFhcYEGEzKRobEUI0LBFVJicpKistHh8BYzQ1OC0gckY3OjwvE0RFSDk7PT4lXjFyU1/8QAGAEBAQEBAQAAAAAAAAAAAAAAAQACAwT/xAAfEQEBAQADAQEBAQEBAAAAAAAAEQESIVECMUFhE4H/2gAMAwEAAhEDEQA/AFrNb3mMJlxOJICWO8C7SkbJWgJfrkqORKU1wLs1eMefstqtMxJUiVKbMkpAzehDsGgaUTrQnVTZ3wqNbjdjxvW1Z+lkpdlSnGLSVe4lqQOxaQVMOomWQnE9UsM4zJUGwjIs3R+YpWtKSoD4igmvEuzO9AI9JJRMQhk2UAvmsKSMeFcqRnb/AA5P6Un2acp/V3RtAPkpTA98BXoCYrXExKSG1Ssq5Fv9I1pVsvdsrQlqiowzDqfwygCrSA6hNAvMaqrgwBJUN+yC/RnyVs2iZssfrETA+CaEVBcOMKbTA0WV1qUVkFILBQBctuNa0wLDCCp0hJSGeaopzADc7pJ5b98CFvEw3JYMsqS7qlmu2p1gRlq4xtn+h2K231lapw1aJdJujap7tSDQUOcHtU1SyGVJUkH5Ad8HvAKxwhOdqEPQggAmWbuqzXbygQM8Iv1hcgKvDMkJPkXeKjVyoXnCJaboJdC0huRLnLP8JMnIcF1FVCSQBTHa2xjX7qpMtu0HBYOLqWzNAXrkXwi9unTCVJA6xKrp1CAH2BPV5bW5RI3ZdOVFwTbqc03C42Kd6Zbaxp2jpIAi/rOKXCkB9mtgBGD6DNUgepKWDh1pfdrdW/5xgsnR80JdUlCwMXWMsqJcQI3I6TTFu0pO0hwwwzfHnshKxzT1ilqU6i7puJUNwDKyLVHGOzLYj2rIZbYkX2UTnqoILb4Xm2qWskIlLY1IT1pD50CKcoi35OnElLG64DF0kF3b2SWPCJOtzglJUdt0zBhwTHmELYt1C1APS7O2hy4lgnnth74RlpDCVMSPi3JxGe2XQcHiip+TpJKQ6wsufjqpxcCnCOzZt5yG+lUxlp09KQWupPxVEKTXcpSE0++GEdJiXSk62OGGXsu8ZjSyZiUGsqgwOPk5iK00GZAVeGST4sAS2+F/haYDiguaOlXHJCjjwi0u2KLm6hJzIKwfGUOHKGM12RpOdL7U1ABftBiS9WKhUY+EDmaetJLpWn79zXR3waSRM7U1SUu3sK+3LeIuxJSo9XaZwLU1JNOYleEKdsum7RdJugqejqwx5NFZc5U68JqJaaVKdZQ7vz5xeXZ51QLaQcWmCVnyEcl+kIDi2S1ULXkih5TfdER5WhJTC7PP0D98NSNHJymBTYVUPJdO6Ek2m0qFLTJP/Lx7preEXNrnhJKjKXuBKcDuUp6wI3arOptUAv8ALI9xLRlTrLMJbqlBjiLtdtSC+EOfCk5ySmSkM/aU45Xa/msJzNMTVe1KBD50Hen3RROJQoFlBVPkgjj2DBpKhjdS53lJpQ/s/wA1ikrSqgBetEu9XBLjGmtc98GGniCby7OsAUanikYwpabahQCWkn+8GHG7SIdNiX2kKDfKB8QRBZOkrOoOq6PlCb4vQ+cFmSLMv2gSRlMLeRg6PZX4bHxJg3Xv/tjkW+DbPme5f/rEhAVmmSkSzKE9LB2IO1y2YVSBWW1FCg9oKgHcEJqcRkGY0xyjGn6CmmplqJIqShJO9lFNOe2OWTQTKAEsYP2QTnmx27NkSby9JzgoFJCk4MpIDb3Srxgfw5MJupQkrzYkvwAW+5yKPCMnRS06qkKbI9Xi7tW8D/pDktRlljLUoPgUvUUeqnB4e6LpdtOzTlqIKk66SXZ9XaHIIz2w7NngsCL1fPgHjzdotaiLqUKQ51io8HoH+lsg0u2JU6FzESw4dd9AJrsW782wyiDalzUgKKiu77QSgqc7cGbjXCMmzpvrLqmyRSobWAcJF1iCADtGZi8iwoXMuqtqlSkCgSsJJVkLySzDFg2KcYYnaFkHszZm7+sqf6qqQ/g/QpegUlVCo0peQA7mr6oy8I7N6KTSdW8ncGZtzqflBpfR+oV6TPScLyZqvC+g05wwdDzU9m3T2ON4SlcMJbmvCJRnjo7akguLw3dqvNhCa0LQ4UhaR8oHfndNMYYtSZKFrKutmKxV6hJI3lpLAUMdVpiUhDhE9OdUzUinAAN90RV9LSAPVXiBU3yMwMXB8IBaNI3VAJkjWY5qx9rt1wgY05ZphLzjwK2IbA6ynhiz26QkAicWPZHWC6MSxD4e+MmJMtSxRgHoHQqnIlXlFJNomFg4O5lA8aSTDsnSctR1VIJx7btSoGO2G5E8G6byQ9MQxPNIzplASSTMUeycDmoP/hCGeonFBSNV86kjg6ADUbDjhWNwWbVpebclJ8hGLpVVnSCJqiK4iUX8AeLUpDBSFq0ZaDQrUrfeUW5BDVhFWhp6i6gVABqrU+2hKW/O6GE6ZsEqjz1PX9QpQ3OCkZ5d8HldNrHgiTPUoDOSRTgTDNFxizNGzpRvdQSDgQyxV93jhDdj0jNTq+jTDuShsa7CIPO6RyCGXJtITkPR3FMKth+ET9JbKn9jagWDA2dQHH8iGaLgsvSxzlTk5DVJHAsnfCE7S56w+pChtcBR29pIMOnpZYnF4T0fOlqSDzIaHk9J7AadYnmrllBDWNZdLFwpKAg4YBVMgdceEML0oUkOtAc1F0OK5C/jSNef0hst1kzEg7FKUBvzbvMVs+nbKTS0SkH54wrWpMUVZcvSiGLqSK7K89Yjb+MCnaQlqB9aCNy88zdNAeGyNf4QkKL+kWdR3qR3veBii1S6sbOrmhu69EWAVSCMSGFeySeZwhMJlB7stK3OKrlMMNSnAHzj1BnIKSwsoL7UvxxYbYWVNScfRzT46G7gMogxZekEZyZJAy6tJP4iuyH5QlqZ5MtzkJSAHPEHyh6XOlnsos4bN09+D5waSCDUS2FNWufzfCGqM86FkKdpEtx8hH8uEVVomSMbPKH8IfhRMbhsAJUsEEbKAhn3E4HCAzbCjNL8n80tnGbpjCNgs2cqWDwbwuxI1V2iUCzENtSh/EvHYe1081J6TTJgLdW+XaJO3NvCHLNptYUlSrqWzS1HBGbVrt2wpM6O2VbgSZQbFlTacrxaA/orKSdeUUoODLma27HHlSNz5Yv09RO6QyykXgVYawUkHiNYty8IBL6TyEg1mFLM19/tK/LxkS+jEk9mTPY1/XqA5OKxdPRKyEa0heFB1y/M0pFMV1rWXSsudMMxpoSnEqF52NAGKs+OUaloUtQIQm6kGgMtS+eAADPQNHmh0Cs9wFKVhiaCarlXDuEBHQ2Wyjfny1Bmaaa7S5GEHS7eqsyZkoNdN0sHu3c8SWzJ2CsNJtd1NJZoM0qU9aYEGPJ2Hoo7/wBbtKW+Uk5YjVyOXGsO/onOFRpK0DFnCe6pfIZRTDdbo0uopBuSw4cOlYNOCicoGvTqiW6pIcZX8c6hJ8WbfGJK6NWkH/8AozX3pSr3/dBpfRu1hV4aRYt2uoD7g4XF0O2qLUozKSa0AIKsM3ZMPTp6iH6sAtqstnzYkp3ZR59FitqVU0lKPzrO/N3aLomWpJINvsxU1PUlsgzJX7ov/SZ0hY1TgesFxIHx0Kq71B3NU4xjp6KhXYkpBPxpaA1TUpBOLYRZeg7Ysi9a7MQ7kFChwLKOPdnG5IsVrCW66S2AcEnIYk7BsiTzkzowlHbkylE7QgAHZVTPuG2Oo6FIKHFmll8xiOF1YH5MejlekAtMmJUBg0t8CMNcOKPgOGxq8rVF9KdoEliz/wB5m0CebR0NUlrstSMHKVkVd3YLDPgdmMaMno9McFc2ctmcXiAdg/WNQbI2RMUCwmA41Msd/agyLSQpryVUrRjXbeV+XyghYUyw3EkmXOJqKzAwc0qVHwwhlGhkKD3lIUG9sEjPEZ90bCbYhLHq1A4aoBAG3VLQtbukKEDVlrU9TQgANi5xGAo8UxXS3wGkXT19QSQDv3vWGuqSkj1qhwmAB6PRmjIm9L0s4kOcWIIpRqkEeEOWXTcqYpikAFL0QrPJ7rHlCDiVoa6tV4HAuG8mgVpsMlYY2eUstmiWT3lDvC+lrUBLeXLStiKELdjQkC4NuUMWCZeD9TU5azDf2RSJMS09GZJP+wyABj6pJP1QIW+BbAnGySwflSlV+6PWiUB7LY0cvtwI8oGWwCHyDhLUzFCXhuqY8unRVjIpYpBypJIrzbxhmX0csZp6LZk8ZaSeYA98bbKStuqIG0JZ+4VrlTKBJsxUsi4QQA7gXa5gtnzwguqY89aehshbkS7PwRJAB/O14z/0OQH/AKrLUBWgQPNi3KPWqs4B2MdYA1dnegZse6OiRe9hVMrx91ecV0zHj7V0Ols3oaX2oAOT+zQQvM6H2dh/VTvYrHOu7ZHvlS6PUAY66t+ZT4R0pBzUkbb1fstFyUx85ndFbMAHkqBP9or3nlFU9GbK+rLWrhMUe5qvlH0Eyg5PXKbPWDYZQIpl4X1ZVoXr88RctMx4cdGJJY9VPFP3i/x84ke9QgEP/WDwSG98SK76JjyE61BKNeSsv8kOSaA1FRWLWZckIoFJfI3VMTQ0GHAcY4tKx7EhQOxhi59qvfAShQD9XZ8cElP80INTpoT2VE0xZJMBs84JfrigA4XiL2bUe7gNsNIsBx9GlEbb8vuYk1hgSJh7EiSNjmW3gusIUs2krOA4WEnjtd8DgzCKDTUtVETQSD8ZuDOWGxt0GRImD9mhO69LA30CifCOWuxzFpSkSpauFw033iMoyYsFdaAL7ksdU62LOwVXY8Ny5KpZvF32NhswJL/fGFadHzUdiWEsGciUGzLG+c64QSSm0k1vMWZjLNGqdVVathvhiemk2xZDqevyW/ynxgircTipVMWS1ONx2jza5dqWGuL2tdA72hdNhtJ9hYG5Q3uSyhWCKvUqmggkXiXcl359k+URWkkJLG8XAPZJfJ3wjzUifaQQyZx+kWHInjQRedabSkgKK1hvalr37BSuwxJ6hNoBAKavkU0G+mELzJoLhgnfcx7+EYcq0LzkrNalMpVOahXPwhyXJBN5lp3XCD4St8ENN2dN2t0LfEKAA+ychF123bKQzil5mywuCE0zybwuzCM3lKAL7+qgsuYoMLiwPmgDhrBMSM3ppOqlAGYTMT98QzJjAG8A9SlSfctv9YEbRNBcJU38D7GxOY2RUTZyjWSeTe5JERWQKkpSpqFRBD0pikjvrGfb9JqlKKvWBKQGYs5zDZ48GjQmWuZgqSQRg8sgHCjhmgU2S4LpBOOHu62JPN2XpBLWdZSg5OCi4BO8HONROlTLrLvzCaJBAuk/RqX4Q1N0dKWCFSZVdqdu0h38MIEjQctLFISGbV1Qo7KU8TGdzw59fzQ9KdIVmSu9LLJqT1ZKU0OsHAwxxhTROm5XVf7TLUS151pB3sCx5NGjNCkkhTlL5Fw30vN84Tl9HrOoKX6LJCQalQrQscBWNZ/o3/A7Z0ns0litaFqNLqGUTlQgMBz740JGkpKs5QUQ6QSl89rPhHB0ds6VArky0vgEoJP1UFu+CztEWK63UStYjtS1CuT3kZbXEXQ7K2rTlkSAlc2W5GAZRArXVBDuG3PALKuzz2EuWhQTgopYnkztXONuSuTZibvo0sKDgBTCjOQEimUKzdIovXzNlm87FClCuYajmu0mkOrCqrEFqZUqUlqJaUSScnyOe2A2exWjrklUiUuQnagDJnAJLVGzLKNlcha0e2yg9Co4/wAJ8YSGgrootV0HNdHyZyAOMXa6E0nal2e6U2OUH+KhTilHAR5NAUaftBAN2QAS2umaADse9QZYQsiykXjMVPuPlNKQ+OS8ot6FZFAOico4N1qj4g+UKoq584uZq7OkEjVaapJ2bn3GGpFuUS658gk5JK08sS+LMO6MFWgZcuYFJlTG3KUDXYb4Yc40V9QAP6vadlJiyHx/e4HhFFmt/qkqqSkuMbxrEjIRouSQCyw+2XM/niRmGr9eHrOmprmhI+zhsho2gkMZ5CSMCD3GrOY8hO0u4Z5w23irzYl4aVasnmqpV5lajHWBaNRmt9cwKqZl5nDFDnca0aKKtSQSL6RRjeUpIrkyVNhujz50zLQm46kkMGZCuT9XzrGTbLRLKiTNTnRQYnkE3efDCGKvZjSKQQy5RUnM9YctgbaPy8JTrWG7SN4RKWB4qrzjzNj0jLll+qSsKFXQFBjmCRTjGrZek0sMPRVM4OrJDbBkXPGCLNaNn0ozBxUUdCgc8kzMPvh1OkwKLnJqeySsE8is0oYzrTpCUtj6OtxSkmYGfH2A4ZxApdtRdYWWbtIF8cCSCHw8TAW7NtCBRM9KXp+sbgKv+TFEW0DV69G8XyQDjSoHnhGGnS84ENLngO1b+qKOzq1sme6MMcI0V6cmFLej2m7gGSCaHeHfjFmDdOrtqBS+AWySqnFqbNsSdaUGl5IVsKVjf7SPLvjNX0gIBK5drDf2ZxI2po7ZGCjpWLoKpFoCRQEyXrsDoO+LiuRyTbkoLdahmzV31u4w3KtzvrvizTPuEZSelMsgq9HtBYEE9UrV5plwaV07lka1mnE4VlLPlLMUNaEuXedwTvclgRgwD8o5MuhLBDij1AFdpNfCMub/AEgWf2pC65mUbo/wniqOnNjaqbg2qQOHtSwWimi4PbpKkoOqlF1yGLZ8GjImaQWRqziOAHmR5NGnK6WWFeE6UNykS/50wZekrEQyZllfl4NOPlFDWDMtsw/q5ywxd2NcjQEbfvg8q3zR+04UGw7QWMOTJFlmV62SPmrIy3v5xSTYpD1tEsf80ZbsYqoGLdNprp5pSriGuuz5A5xSbpOegOJgbZcSH4alfe8aStFyAxTaJatvrfuxG6LTNHWZqrlZYrVTPgeEIZ8vSdo7RQpq4XQcmwANW3ZRez6XSoMsl8SCpQIZ8ADvbLAQYpkpKiieA79maq6Dta6e7CG5U1KkXVzQq8CDdmFIL40KSR+MZrUVRaZVAkzbympVWOCnJp3jwhyy2cgAqSvN3CajkfCMqVYJaQQBLJOXW15vLyhwonJlvLVKYDsqJJBGQOcQaE6yhSLnVhQViSnAZNTGFkaGkOkqQjVDBk08E121L1i4nTiljMs77pq0huQPnC86ZaAQyrMCDnNUfdElwpKFVmJIozynIGzsmF0JSl3VMUSXTdkrrhhqO9Gi8y02h061kGLNMUxxzCKfjCtonTkqSVLsxyFyaunejZxh7XTtuVJUQ61JwdJkqCjRs5fm8Len2RArNSD8uWruGoIbFumM5XKoRXrJmq28SWamLxazWiYpRKZqFNQkTVZ1b9W5pnElE6dsIFbXKwyYNygc3pLYhhbE41AUBuzFcMnjXSmY2spOH71ZPd1fvgRmTGu6qTgDXvYpaDcw5ustOn7IP94l81J96YkaIsp2/Z/liQTPDdeamTpLEqNDgBKIZsiQKQrbZ6GCJSnJ9glR8Clt3vhRFuWVP1rFvjKD5+yRBusUiql9rMzVM3B6x1cgZEhaFXluVEBglyA4rgkpf8iJK0UsnWStX45OE0PExoWS33cDQvgva2DijgDuyjVl6QcDVIDUF4d9MIKiCejzi8AUsMyTyw8tkNStBIUE1FQDQlxSr0JcGjCH5WkE07feT43m2wX4dCSQCo7yF/zYcs4P1r8As+gUJGspRALsAf5RA9IIShQTJvJUXBdClJbLVIAJO1JHOKzdPFQIvHBmVLJ2D2jVhshSbMVMLqKG9kFCUnDfEmnLtS7pCiFUq8lUsP4p7zthpNpIIKUqHNP4bM8NucYkhKx2ForigEJ8inbsMPSlzRiiXi9SPcsRRNJWlSjtImDOtw7dihlHfhlKsL7PldfhRRP5EZqJ8x3PVJ4kEj/HfDyixtsw0vSiHFAr3dYYk102xJzmgbiS3HGLrnsGM6Ylw9QgHvUgEERhzNInOXJVUhxqnvSoD895kWl39S1Mb6s9mthzgLTRa1km7PJrUanPA+Tc4t6etib9BkR30vwghKj2pV1quFLpyBFOecBnTQHHUqSHakxQf+FzjsiAlpmpXjLqo6x6skHIUNA24QrM0XZFDWlS3wrJr3FML2mzlySlaFEEAgkqGwi8kuRwzhgWqWAFXFqNMBVxiRqUfjlF2egE9GbGX9Ugk4epDeCC0W/RyyIAv2aWz4mSXA43A/dHFaQmgXhLnBP94l+4gHDKCpt5NDKnqLbJawcK1MV1TFFaAsBr6PKHBLPyu0giNB6N/wCFlq4J8XYd0dSpRP6qZTLqZQ4Vun8mAqs8wqPqCH+NLlXQNoFx35xct9XHHZ2jNHpWE+hCuCurBQDsJCHTzgiujujjjZZI3uoU5NFLVZ10TqlmLpSgcqP927CF0kJUErLPhfSku2LMgce+G76Jmfxoy+iNgUGTZkcUzZsCndGLGgAeiS1b1T5is97jvgqVJGqDJUMOwC3cRdjk2wpmJa4kU9lBNOJmYNuiuqYvI0HYixFlkMdgCtmRRUcxEXo6yCgsshLYky0E9wT5wqNGKQ/bbdcDj+JT4ZR30qWzhJFD2pjUrkhO2KozLNmS7IS+5CfJKA0GstvkofXF7cQGHPs8YxJpkqIeWUtUkKmhzQU1fzujknqEF7jjaq+p8qvTOCGvQjSaVFu3uExB8HrHFrS49Q38I8wWEY8q1SUl0pRT5H3AvSHRpVLAkJfBhLPuTsihpxc6WaGSx4yweNYqJiT+8GVCin1SxgXwmWDJQCdiFP3XXjnpxqbksn5i8WwLI38IkuqWCXvzi+yZLA8ECJCQQMzLfjO/kxjsUTwgSsAAMQP7H3hLwLqCTrJmAUwQo+Zhqb0ns+AAV81IQRzJMLK0nJIcru0cHVVxwU5pujp25dG5VmSmqVTUkbZSh5kUgyCc5yw2Oqod1TGR1zh0rLfOD7tUKDQUW4pa9MbOv3lWMENb1nlJ7SZqycyVKpyCgPCDzbddopauAvE+BjAOmEmipieZcDa7LcV2iOfCkq9WagfNH4lu+KKtO2T3YetUn5SV8QwBBx2xJFuRKbVmJO26tI7nMIDS0kftw24gd7k9wgqNKSCdae4xOskEtkSFAmKKtRWl1EaqplcC7RaZpagCytVfjpI2GhByjOkdIEBLBYI2CakAciQ3KLjpWkKYrf8AjBAHJeG6CGtNE0KAJSpmoSpPGlUt+aQRdollgRgDs9xMIS9MX69elAy1q+f34xW+LpPXJbcq8/epxxjJaUm0BNRPSBsKMOTCCzLc41ZstR3SlXhva43hGNL6vF8sL2e+GrPNluSVhI9l2AyftJrxJziTcsGkBQekyS+SpQAyzUlvLhDS5p+NJUd0uUfNI98eamWhDBrisK30H8IrcQQaJcfGTKAJ3auzKKp6Nal4lMn/AKaR4pI8oXtKVVUBJxqSboG7t++sYci7erLQRs6uWe5gH7xxhi0rTQpkI3ajH7QH+kBP2SwmaCozHAcMClKQRQsHfgfAQzI0cJZICQbxfWWVc9ZTvk/CMqRpicBQIADUYcNvPOGxb0kDrFlJIylunkVDfB21cbMuasUuS/F6fxN4RS1aSUghLSVKU7AghuLlvOMn4QBVSbeAFAlCXypUCnKOzbYkJurkhRyfMZUq0MwVqqt9oFeqs54KW472HjC6rylXpiUk5C64rsp74ygQHuSpnJTjm5rTvgaScbs0Ud9fwukeDxBrq0aCSVyUtuCS/wBJNIsuUlIA6oBP8Bp9B9zRkfCCCWuqpj+u/FvwgpWFg3Ax+UqaHO3BvyIiatFolgt1TGlAX8AlhhCdnTKBZMpJrmoGueW2L3lswl3t4XMY78I6VrOEuWQMPWTAzZVl0h7HQomB2CZaedXxbIwRajsJGxz7iTlg0KyZy3rISxxPWK8zKMXVblpGrKRzmnDb2Bs8YoqtaJ6glurUWbIjhWn52QklU4kC6BxUDg5pemQxK0pMmOFIl0NGWr3Coh+TPWa9SjJ3vHjV6d0SIzrPaSkgJBPCWPAL/LQqqTacSlJalFIfzjUmWha6GSkZ+1hhhdfZiYrLtKnugJajdtjvAFG74CzvR7Sa3F/TlH/PEjQXpUgsUOeB94iQpkTujckk/wBTljcAfNoVndHJARWyoBO4uOV6GFaSlit5ABxrmMD+dkVOlZYLAyzwJfLEXcOEa7Y6Jo6M2RRcySDuStvCGU9GbKC/UDhcU31iM90W9PvqDdWPnJWSMKvQQ1KlsQOtQrgGHM9ZBu76p/hWRomzvrWaWAwwlpJxxIUxrDfwDZwl02ZPHq5Y5uX2wGZbQCAGD5sDnkGUT5QyNJJDALU+6WE+Iu7MIqYlmsFlAYyEKVUklKPdBkCSBdTZpJetbvndPnAzbVEH1nehRV9VZEDmTyw9cA+LhSR5l+UFv4ZP12cqSXQbNZ0v7QZTcwlxw4wJUmzgm56MTgzo5sFBt7xexTF3v1jPgZYJJbHtYQ/OCnqqYqlSUgAcSSkbMDlCGXKnWZFFWeyKfMqlu20vj4QRU+wMxkWYEbkcdhfvgibMAdSWAQfih+PaV3wVFjSHPVlTCrpff8bbuiqhc+gY+jSTwCT5sIUtPoyqy7PZgB8ZAPjejTlzSkXQhKQctaGETFUGOLNexzFViM8jxYqpcotq2RO4SQ/jF0SZA7S7KXd3loUTswUMO6Nk2lQbrEsd8wjg/rBDcrSTmqpf03fL95TuhojzCvRKdYbKg7kpqNt0LDHjDVnRZk1lz5QvF9U3W2P6xvCN+bbAS4CFNlfu7Np8d0JW3SyVFI1Hd3NwuBljUZViTImJllQEyYgqP9oC++ingcy1irTkM+F4cqMXj0Cpspqy5Q2AFFeQSHhRVplrwMvgpLEd1G4b4kyF25ayAmaArIgV34JryipFql1ZM3P1gbyAaNGcmyJJCpMtW1pajXiCYXEuxqJuWV2o6Zi0A7MTSNZo3AUafAIUuzqllswlQ46qgfHlBUaXSsghMkbAy0kk5HWNOUd+DJfaTYlKAyNpUX5Xo4ZaTT0NSTtM4/zHyMXSNSJiQK2eUpsCFHGmYIziytMpBIMkDb61TEVBopQ2ZwCz6LkseslLKztnLCQ+8KS/dlBU2RCHCJaG3TiftEmM7GsqT7akMoykkHasurcGeuUBmaYSw6uzEviy5lNzk04CLrKQxCAKY3iobsoqdIDIKJ2Ar9xYRfi/SyEzVv6lZyOucc3eZ7vGGl2OewuhDbCVt9onuECtGlkJAvILnMzFN5msDOmJZOqhbtQibMLDjew5RdroRKloN1ctJIzShZfdx4iOTJksqBJKFBwA0xOOIa+lxurlBEWhK3cA4O+s30yT3Roy9Gm7eADb00+qCIlGMpUr5J3Xi/MGbjBFy5V3sJctiDtH9o3hGrNl3ZalGWgAgsbrIerGh1owpVqUVEsl6apQkpGGACvdEjKFy2pIlkbyt+bGJDkvSUtheloJzISIkNEeLVagB+sTuZQJ7yqOJtnzeSkfkxUW1I7QXL4pUx5pJeIdLIfVWtR2AKJ7jWNRm4i7W+N2uWq3c0XRLAqQ28JSPGnviitMrHZlzt7pW3OsLnSMxVeomA7bqoppuHZdoO/kpWHJ4MkJ/crfaxI+viYRGlp6QPVzBxkv4qSYYlabIrME/wD6KfcBBNFw6lKThJO6gHmYPdAqqSX3IWfEAt+EZyek6H7E1v7oH/NF19KZeITNf+58P1tO6LjpuNAGS+C8BQImDvaLdRZyzqKS/tCYK7nKYyR0ySDqpmHd1YA+0THVdMX/AGC9lEfeTFx1csbEyyyxQC9iXN4+a64xWzrU92VLQw/s0d5vEmMH9I1JqizzBxQFAfSSW5RezdK7S7pkTFHMBDU5JPlFw0csOTeki0zzKKEJUn2yJYDY3sCHbJ4dlaXBYrmILgUuozrkI8vpq0zLQby7HMCjioJUCchQBiwpWHVdLZ6UhIs6wAAA6SWApsxpDvws+3pU6aowmgClLwp3wSzWx6mYg1x6wD31jyCeli0msqaSMbxw5MAO6O/ppLPakkszVfwoPCD/AJ6f+mPartCCKqG1xOlt4q/GF5SEEl57ED2Vo30oTHl5vTpCg3VtwSAe8ENAv0yQWCgsAHIOftCLhvg549TfSk0nqbddPEFvwiibYtZIClGh7IBA2Z+94yR0lkKTe6qattxBHG6vDnAz0pspFEzQdrr/APIW5RTVcehlWSYagpfaQtzXO678H/A6NHq6xN8A7wmYacFMkc4ydG6alXXQpZy7SyNyWwB58oOdJINT1bvUXKjiVUgNegmrlpVdDJpgokDuc0gU6YgukzR/DVuFceUeUOk5T/rZaDsCZZ+1FpfSFCUsbUGwupko/wAqcOBgm/xrNz+vRiRLIvBaiBmosByYwGakGqZstt8xh4D3RmSdJoXVhMbD1OH8V1hzMHs06XUhMu9nqJU3IvBx9PLxBYZsw6plq/jUR33Kd8dNlWmiggp2XpjPuZPvi/p8tqLQkbpaB9whc6VkE/7Sl95SK8zDlGj2VC0ElEuU52KWC2YokvF1SXL9RJBehE5Q8OrbnCczTVnQGM+9wMskcHL9xgB6TSMpimpns2iURsxaGaLjakyphdpMir16x1bg4QMN5gt6aQStEtLZ304DBxjSPNWvpGlTMZoL0VfUlxtN5T+UZtv0qpWE9Z3LTLXh8rHDiYZRW3pe3SytITNli69ZRSC5LY0pzpzjki1j94V0LkzSXJ21blHmkaUGCmB/uw3O4MeUMonX+ypm2IASPpDyMPEcnoCE7Byb+aJHnyVfHffdSfdEi4rkslZyL7T/AKl4JJtSgdXvqH8IVuLw6uX9XzF2OrQr92httE8hrCGKtJNsWRr63MkfYiyLWzl0cCR72jMTZyodkvsvOOVSIgsyhtG68G84pgutYaUWRQp/6vgzgeMGTpuc3bw2L8KLMZPpK05gHBnp9qDJ0jMIIupb5xLfXgirROmp2U0cpqn8TDiOkU6hUpRI+UG83fjGAufSoRvBv13YxwThn1KfnTSD4F+6CGvQzNPzMXA+iTxpupF5fSlZo7Pi1xz3mMGWX9qW2wKfhip4uJJehBrldc8yTBMN1uL0rN/4hQLYGYkBtwC46NLrLATyCMSJw/8AJGUgEveRMbM3kN90GRZknsylgttSfc2cUTYl6Zmg3vSXOwkKTuwmxFdJZxd5yM8LwP2jGRMsq0EPImKPz0jngAeUVmpP/CTKfKB7+METeT0rmigmS1PtCyfOKzdNCYR1kqUpqsZKiPrDZGCqVi9lmAnJ6Dg7DzwiTFqTjKmJ3FIPJwQ+OyKJtWidZlC76JIfF+pUPC7HJkuStJBscopLUElYI3ghMZgtDYyyn+AgHe4XXugSrRKVUlI21UPzzihXn9HrESXsikb75T5nDlFVdDbAsFr6KPRd7lUN4wJFpSDRZPBZHuaOzFqUalR3BSTwFTvhu+iYpO6ASAwRbJiAalJCSNynvJ8oof6N7N/8iniQhv8AuQSXKVmlbYDUTX60FFoDC8pTjAGV+JEa5b6zxzxVP9GliArpIHkgd7riK/o60eG//Ygk7CjvxMcKnSFFKuPVADjROFNsJ6Rt4QhK0hNwnEEpUrcHwS/tB6xcvr08cHX/AEeWO8Am3O/zfdieUFV/R3YrzC1LNa1SPNNY7oy1BctK1TC6nNEljU0cv7sI0rFOCgbqy25gKbC33Qb9/Xpz4zxmf/juxPW1qA4p8SE+Uc/QSwjGerA+2eX7LlGwVAHtudl78REUlT0YhqOQ/H9ZBz308M8ebl9DrMSR60tmmYD4GWIiegsjErXw6yW/1gI9J6JOU4vODgHQe71lBEFgmYBKAzfuw/8AiUi576t+M8eYPQmzDG0Tfoy8PpwBfRWxjG0Tx/y5Zb64j0U0rcgDClGZ+IW0B66aDQnaxWwHcSH/AAjXPfWeGeMCZ0LkXbyLZyMuvGi4qOg1HTaGarqlKHiHjeliYqpTer8UKc8WMW9EUcbOzHHqW8Wi5/Xo4548+Oh8019Kkh9omP8A9uJHohYl5S0gfN+6kci5auOPLy9IyycF/T/98IaRbJeIkzDSlEnyUS0dT/R4f331D98dP9HKsp3+GfvjV+fRPrxdakKAazzhvut5V7oEZJakuYRxXjzascX0BtCezNT9ce6Knodaw7zU81GveIr8+mb4vKb9yveGJ8FR1cuWe1JL7kAH3eECR0MmM6rQOQUT7qb4iujVoSlxOW3MeBO6K/Pqm+DkSWolYIwcD3CJLnIH7NfEFPvWISlaFtAwmp33mp3u0OWTQU4/75KSd5R3ivlF16u/DXpKGpJW9PikcXKiDwi8u2geyBwQjHvHhFT0cnHtWuQHzKEl+YBjo6HqxNqs6nBoUeEHXq78MrtizQBLHB0B6bGNIFMtgTRaQDuQzciokwvL6IOHVaLPLrlLc9xhyX0aKBS3JbdILHgLwEHXp78BlaWagLl/3aj4iZBF25QJ9aElWLJmDwv48Yk3RSgHFtJ3CSA31oogzAaWicoDO4kDz2wdEdOlAEsVpJ2m+D/3KQT0tKmbP4q1jmPXVgyLQpgyllRxvJBc77qQfGLr0jNFDKp/dD7RNeYgJSXabxPrJxyHrCfArU3jDiVKZvWsMdaXjn2pJPjAp2lqNMllh8ksOIL+cDFoln9WJT41Rd5uDAjE1UzFK5wHzUK7yEp8GjoK/wB6W2qls/csDxgJKzUS0mgrfUHB2O4iTEKWCyJSQNqi4+jU90SScQHKz1gD4IUU47le+Am0A9mzpUcgUqHAk9ZQce6KgJBqhAOTk9+vgIcQZmCRLY/2yT7vB4kBJtiVai7OJai4JSsmXxqosW2gRjp6Iy+uLqKpYqmWFVfYTWnJz4x6ZNlmMCWcfKJbwIji1zgHF5uCfNq/6Q59bn4uN/QbNZEBgEAMGA1iByw/1jtp0fLNS7hnCSADuIap34xE2mbm+NAEh++4fCOEkB1SxWl24gqz2oScOEZKkuxyiHS6RXNRJ7wIMi6kuAo8VK59msCl2kJJvIDHaly30gANwMGTpNGUqU77FB+YVEnFTwf2ayN6lZ8T+aRRCEvSUXORBLU+dWDy9OJdurlBhkVk1xqmvLyjsu3yxQrALkgdWtg4Yg1cbcYu10BcUMEFJ2ALHkp+cUUmaDVBByvlbfWMPTNJIBoqWrB1JMwcmIMAXpSr3jwChz7R284jQFrmNRKATi0weWYhe8sH9chPEJ98Oq0yTgRxJB8lY8osFTcQtDF8Fo4+0oGA1niWv96k7wlDRI002W0EOw5FJHfejsPQeLRpKcUs3N6xydbJpGthvUT78YkSO/TioLYoD2j/ABR0zSakKb55iRIhQVKUezTeVqw/PGCSkEHFB3qvkjvLRIkRFTKUT2yPmgDzh1Oj3NVKO1yPNj7okSM7pNyrqPaujcB/JBroIHaL4VHubyiRIy1i3o4Q2qATxJ7yYEpZ2qBxyHkW8I7EgLgnLIqS3AHzIiqlINZi5lcikF8vjRIkWdjXFWFOIlqKRjRD7s4NZLPLUDdSxNA6EnlQxIkB3pebotalAlKQMg7DiwBiK0ecEoZqUVQ76iJEiSiklNCCD85JFcmuRUW24faBGd1B4YkRIkODdGlaVmEEAJUNipYc873vgM5C0hzJABGIIrXZWlI7Eh/BQ1LwBkywWzCXbkkgPxeKLmJesgcAsAP9ARIkVKhtSR2pBY7FAjuOcT4RkjW6taB8lgByTMHlHYkWdjegk9IZLkCbaEucL6iC2BqoxBpuznC0TBi95KzzcTBjw2RIkdeGOfPVjpZKQMCGel5/GG06UlrHYI3i6Cd+BaJEjnvzjeaLZyhRN1CtlSk8X1RBFSEuGlhgWoWrtiRIxvTeKzLKzld5KdpdXPVmA7MootaRrEAtmm/hwUstEiQ4FE2uWoOxr+dsSJEhgr//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data:image/jpeg;base64,/9j/4AAQSkZJRgABAQAAAQABAAD/2wCEAAkGBxQTEhUUExQVFhUXGB0YGBgYGRgdGxwaHBcXGhwdGBsaHCgiHBolHxoXITIiJSkrLi4uGh8zODMsNygtLisBCgoKDg0OGxAQGywlICQvLCwwNywsLCwsLCw0LCwsNCwsLCwsLCwsLCwsLCwsLCwsLCwsLCwsLCwsLCwsLCwsLP/AABEIAK4BIgMBIgACEQEDEQH/xAAbAAADAQEBAQEAAAAAAAAAAAAEBQYDAgEAB//EADwQAAECBAQEAwcDBAICAgMAAAECEQADBCEFEjFBIlFhcYGRoQYTMrHB0fBCUuEUI2LxM3KSoiSyFRaC/8QAGQEAAwEBAQAAAAAAAAAAAAAAAgMEAQUA/8QALBEAAgIBBAECBQQDAQAAAAAAAQIAEQMEEiExQRNRFCJhcYEyodHwscHhI//aAAwDAQACEQMRAD8AcrnhBOWwdmSSNr+FyIOUsq+AMDsOIt1POJRBK9C3U/SHVH8LHKU/9mV84Mi+YANTqdd0lx0VaJquo1BdrgnbYkRW5OEhlDubN4+EKsRWlAJchhdw223ONCE9TxcDuJv6R031Z2HTWKbDaghORfKxOjaPEqjEGTmcDU8OgLu97/6hthNMZgz++Sk6gM4G13Icfjwa429oJyCVUitmSwwU4HwghztpbTU+ELayYZhKlKJJ3PL6CMKaqWVGVN4ZoGYEOQtLBlIPTlteNVJdJIfK7EsWHRz5xjLsP1nlbcLi1Rynp+fnaBzPH6iwTd+f59oOrEoKQB49D33gUUKLKWHAuBfUcwDePA7uDPEbeRMcFdc5U2wQ2Xi3cBvoXi6w0jKEjhtvzHfkBpErhK5czVWtm2D8m/kxR5jJSAbpPwqsb9R6PB6gEGiKqBgYEWDdw6dW+5Cifi3y3DN+dRCOuxAB1rIYcQOlmdu/SM507MX0O3XziRxSrVMnJQkDKlQJDakb9mgMaK554jSxWVEuqEwhQdi1j20aCU0yjppZ+nN4AwFWUssAl3/1FLiM3+2lhYuT2G3W/wAoEYt2Tas18m1dxk2isSV5cwDcwwP/AFJ18IzFWpVSJaFAIIALZS7sDz3I05QLUSc0zIkMHzFgGHO35qIp6HAkygTlSFFibaW0HI72jotgx6am74nMGZ9UNvVH+ia4oJZmSpaJaQA6yQE/pACQ4DgPe8ETZUYiQTMTMU7hBSAeRIPLWCeP9N/SI8jKaEsxIy2fcxZVSQx/BAVViEtEsgi4sSSVDTaGlZUqTt/6iI6vzrCmKGJuHAPxPpzgtJhx5GIcws+RkAqNqesdGbZvmXgqnrEqJzJGpfbQWH5yiZoa8S1plpVrq75dud/KHVBImTi/uwlOqV3AY68LPm11eEZMZRqMYmQOLEeSKdKtDdh67RvKpeK5sd9rAx1huFpDXJ2frA3tA8mUtYBLBmc2exgETcwX3hO+xS3tBaDDF1M1y6Zf6Wawu6tOQfuU7QVimHe7mplyZiio3VmLpSgAC+5JMH+xVd7xCVPoCk6XZtOTcI0YsI7QkKK5pLmYot/1ScoHzi3NW4gjgcfn+8yDASUBB5PJ+394k5iMooL6p2P7X1Ha73hNMmLUWQ5OpHofH/cVVak3YZh4evSERoxKXnSkkXtydtf8bG+0TKFo33LGs1UIwjEk0+ZSrFQA7M9ut7wf/wDs8tZygWIAcn4UpLqKhzVtEzV1MtQBTm1u5BHhaMaIpVmDMM2pbQAP6u0L233DHHU/VanEZE2UyVoILaMSkWLnkQIXU1SnN8L7j/TxL0qSlIaz6J38eph9QyV7ORqRv4Qtl5hq3EdKxkKt8JGr+sIQCoSQynFz8Vs8zPezMEnnqDyhjXSktdjyOh7GEOIYmaaUVg9ADo55wSOVgOgaVJmp5iPo/JV4lMUSopUXu78784+jfTPtPbx7wmQtJU4tz5a6j7Q2mzgE8KkK6ZWPyhbhcsJV/cch34bbDSDlSUElnbVlN+Ew4ERZBmxmFTbMLg3vd2IhfitIkg5dLPvbcQVLnEbGx9IwXJWo9Nn+Hx2hoyVFHGD9YLh1ODokC+jbNp84X1shVPMZgpB4kAsWvbUG407doZ01QELvofTk8E44tM2UApypJBB57H86RVp8nzcjg9ybUY/l4PI6/iDYxjEoiX7sKVNSQsAiyR+1aiXU4YG7WGkbza5Uy6XSh8yUA8KX5Qvw/BVLvMGVGoG5bm+0VVLRhgEAANbvyhWrOPgL2IzSh+WbzEcsNcvDCgr5IM1MwAEAHisChxdH+QLsNXaPKmQEC7hT2YdHvHlDSyp6QJrAg2UdA+x6RPhKhraPzBitL3FUhpYKwk5SdDsCSRf93X7wbK9oEEZSrXz7ERnilIZZyK1uxexfkfpEpiK8h4QSs2AHzMdpxjzLZnFxerhfasqps8q0Nuf8xzh1E6lLawYhv22BPm0IqULZIJuOe/33iposRKU2CWBsT1+IG+mscFqsgTvi+zNKyWAcyT3G7xhWYwpJQHsQGJPIkn/7QOcbl5xLuxJDgW10BJfxjtEjOsBLgO4dj/EOxXgcM6xOYeqhVTC8Cmhc9Oa/GCe17HxEW0+qSogW0JPgB9Yg6mmEpaZqDlym6Ujh30G0H0eJJWq+a9gSGHz1h+qdchDD2iNLjbGCp95XTKexa7MPHePUU93bpCv+vUhi78YJg+kxQOlJH6lP1s4iAiXgzVVOGuN7D784ncUwaTMtlCTzFr9WaKc1iPd5+SXbqTYN3hVLUkgnc3tt+PGoWU2J5grCjFuHezUmSQoSwVaubkaaPDmXSuwDudLNBshaQgHcbcxAeIYiEJPQ8J6G/wB40lnPPMEBUFDiH08pIDGzjyN/sfSA8ZKVoIU1wQoHyL/m8IJ2KFx/czMeKwAIcWF+msAzK1K1BJLlyRuPy0b6ZBuZvHUSUGMT6clEsqCS4IZJTvdiXfr2h/h1b/aQAQSAz8uf+oETRE3sxLu1yCWhtRUSW+Elix6sN/ODfOzCjFpp0RrX/k0kTSoOQLdH5tvA9fVIIKFIzl9U6i245Q2UOEsA+V7cvvE1OoZi1cILnW7BuRhKPtYMfEoriKZQSudNIKglICUhtSPiflvzgooYNp+bw6pMCAvMIPQOw8ecFysNlvYdw5Y+sHly+o++pgWhUBwun0zBsvqOnnFXTSwEufh/StJ9DCSTTqlrCfhAuCbgdFchDOsrAkWGUtfLxJPaFNzNUVBcQnvyuOt/A3iYxGelailswFmOndoIxGtIBIYk2AOvjAEgDIFDmxHXY/OFEw59lPSPo8zDrHkes+89Q9oNR1IU3aGEsC5ILBgo7B9D0/iAMOkhJUhaSCRwE24uR6Qzr3UlhqA1tC99OfXrHWy40BqcvFlyFbM4mKSk2ZagbEXCh23gOdPU4DsHNjZhuIFEooUfCzx9KqCqYlCtFFgWDOzgCEekSSF5lPqigW4nxpveFgNeZ66w7w+gCUsDmKdzr4CPqGhAHDqbEnW1wIe0khmU2zK62sR+c4EEjiaQIJLoVO24uBsRBqQlD8jcDkfz5R1NrUpDWtcG2g1udoQV+KjbQ77P1bSD2lpm4CE4tNCweoY/QxPKDW1jpeJBTkMToWIYdesZIkqUCSTzLWtAMhXuEDczqa4p4SXTuDp4fxBWDezkuehS86gosbEuklyDqcws3gdIdUHs+mdLKTd/TkU9YTUM1dJMVJPDMQVC75SNdrsRdhuBzMX4adCF7nPz3jcF+j/mcU9IQpUqaGmILGz5gdFDoekMzSy0ghShpZg4Pj9Y99pZhCET9FJIRMIDApJfYm4N2cm8JZ857P6xHnQAhh5/zK8DlhtPiCzsNVMmMkgJCtdyAbHuzRSpWElLAvdzzvy84GpAkWYnsW9SI1qA3Egk3+E2I+hHUQL5nyUG8Rq41SyPMYrowoObpPL89IDn4YBdx4x3STVIcAlt4b4UhM5YTM0U7EWGYXaFkwgItlzZkxTI0AYBncix7QctKkkBQPQi8F0qkylKMtIJJsVEabW5DvGFdNqJjtMSGGiQA/Y+cDzChAUkpykiws9jGtGAHI/3/EIhiykcK0pJ/cRxHttC+r9pCAskFIS3cvo3Lyg1RmNCCWA7jqsxX3T8V763HcwHT1QmoWuxAOXQlrBsoALeUKpUtM5OZKtRxZyLm9kH9QjbDnlEpNkK1bMz+cNQBSQYrJZAqd4XSBUxYWsNldLte4uBzg1FBLUoEq4gFDppb1MKZqx70BOh36X59PlHtF7xMsz+HKXUA5ByBRY3sbDvD8g38rJsX/nw31j8rQASkE/CQOQA4hBCsWSm6UlWVTpDOVBQBZuzl4RUtZ75JMpjdynfRuWkCYXPMxawm5yrbZ2ypLODsV/xEy4SWo+JUco22JTYdXGdLCyMqS4SBuHNyd94LM4J5AcvP7GE2BzP/jy0g3lkoLbcvSGVUQAxbNr4/wCyfOF5EpyIzG9oDCZqWRZ4Fk/KNZdaMqkq1OnfcRzJS9xAEQt1w7E+KUkpLLTv8tIl6qXNC+PKH3B+lvlFMEk8I/NIU43IUJkoAO5YeBBgahRVOos2qjYsLN6n5xpJwpIB+Kx3O5b6mKCnw8EId7zVP3GZh20jqThyGUSTxLD9GyfeF1cOJzhyeQ8zH0US6O5t8o+j22Zclqyra5byhJWzgf8AjISpmA2PcbxritRftA+GUnvFZvzqYuD0eZIUvqaezuU1CkzkuVIBS+jh8wD2A3fpGntVhWRaCixKnQA+7khuYNx0V0guvpRlQZfDNl8SS2p3ELKzG5tWfcyZagSQVcRJzJYamyEhtv4jo6Y2Qy/mQangFD+JUUFUCnMps6QBMT6hSej+sA1eIEHhNvzSI6vnzpU4qUSWOrggpOn/APNmePZ+IkpdIIGvjE2pwhDuB7lGnzFhtI6j+prMwF+IafY8xGcmiXNSLZUb7X6trCT2fr3mDOND6fxH6TQykFjmTexD69YQWIFCPCgm4ko8DSnQORqOn+MHmhIDWe6pZOjjbdwfqYKqa5KCMrE5iAXGg6GJ/EK6Ycpdg5IhRJPcaBUMp8ZTJUpKXy2UnR0uzp67+Qic9rJxnKTNs6gxbkBZ+uscK3gmRTAgZgCDdjpDcGX0m3CIz4fVXaZO1VauZlSpRUEgAAlwkANpz9YZUqQRtmJ3f0b5dRDxPs3ImL4RkLcQD+Yv2iYlyymaUPdKinsxYmMy5GycmFixrjFCWWFURmFxYb9PwwyraICzuWsfDtCrBJRSc0s5ebHXqx37eMOlqKmKi50hZEYCTFLlmj1KlbFrgsLXG46wzVTjpy84GXLAOoOoI3tGAQjDJCzl2Jbxj6SqxOp/GjBKrAONNuzx7MVwu+/48GKizFmNVJSpCtC+tukJsWpBVSVLlpmmYr9eZIDJUlzlFzy7nSDcTle9WEjQXt+fjRvS02QcNoYrKvPmAVZuPEmMKM1K0SpxCQCEOXsiwGYG4AigTULkrKDxJBYpV+WjbE1EoZQC0gaEBxY6HUXY+EfUlKVpClEaM51OwYekCQDys264M+m1YmFQCUgzCJUsCxA/UX00+cOMfpUplykpUQEhgktlKQBrtrluOusL00HupiVgEKAIS4YB2dSToTBlUc7Z+K24HfRm6w5cqpVeIhsTuW/aT+HUy5SSEJJUTcgbCzno7+UZyXlzAtBZQLhtLvm8C5h+mYZaTkDp3T/vXXQ84IwaXKmZlLZ8q1EEWA0SfBxCXysXLiPx4gqBIlkVolTfeoByL/5Zd7HmjVxDOfiCZmmZtbp6b7R8rDw3CpDaXcP5iM5VBNFk5SOhBB8oF8m/kjmEqbOB1C5QBQtTFWUpF7fEHGn8QRTLnZFrCEcCmAD3AZ3Lhj6QTT0uWSpKrFcwE32QEI4T+5xYd4MkSstIogXOb1U0EyqouArFjU6w7EFKQSyUkEgADVri7mFOKVhUZZDgpJI9IV01TMSbDXbVzHfvlnVwO0TvyeJQnA5jUzwUnKshWYEB7Pu3I6xjNmFinObjnqefe0AzKlrajm2ogadWI37f6hYUw9whIq5v7l+cfQkWZbmy/wDyX94+jdpnrESV1eFzigPqx2/D1ikwhTSwlLBrPzI1iMxilWXmIa4v+CLf2Pps1NKJNzmdzuDHSypj9JWT8/eSIW3ENO/cPqVX67dI+o8MQFkpSyl2Nze+4013htKpU8IcXSSPX7QVJpAQnxHqYlDEeY0qp8RJUYQhRVnQhRB/Ux+b+cDowxBQwTlBGibesU0qiSNW1bxtHFPJRkd7C3p/uPbjPUKn5ougaYhSQQWBs++r84b0M5ZUhCs3xJGtg6gSw8THkrDR/UZDmKMzFiHy5ms5bpD3EcHk03upiU5SJydVAul9xzt4R2nGEALXJE4SPnYlr4Bm9VQ2LhxCDEsLmH4FkDkR9YuaybLzG45ejQgr8SQkEJS59PGOQpoztnmTk+WpPGoeTav63guV7Q04SEzUkEMzix1Dul2brzjY1S5kpQTlc3FrWhVX0PuRnnrQM4/tpBOZRzO4DaDnD8WPE2M7v1eIJL+oAOo9pmUQtCgxuCC4I7x1R4UgTitQcqJJJ0cl/nExhNWaXKts0tayFAF9gcyRzDju8VmKVwXLBl3SwLjlzHzhD4mBqMNLzHON1ErIlQYTAWsLkb25QGmsSwPcK+hiXAUo50nM41v5X2juorcvC99TYwCoQZhcHmNK3FrW1b67wJh00rUpSjchm72+kTtXOWtykHoVX8QNIJ9kqdYWsrJILXPP+A/nBMAOpg5Ms58pm5dI9qR/bO5F/DnHU2pCkpAOgbfzvA1VOs31hcOC0klgVW7nYXYdSbxrnSRZ36gfjR1MLoSBcD5v/AjaRShQ1vyj1z0EmS3DFriNMFk505lkAeN25co7qJeVJfUKb0vGeGlRSAdoINQ4gFbPMOSpx0/SH0EeOxuPvHiks8czJj6328IGHMqgXtv6FrQsmHjKUlrXa2u3nG9dWZbC6jbp3MDpDAOQSbm2/WMnp2FFOhJ8dI9/q3KWLOoDwdo8P5t5Qrq0HMMpIJtbk0Eo5mN1P0/Aan/46CWdQKyP+61K+sZ49iyZcoEWJUwa3OI2jxCoklPvGVKYDMlJdI2cDUdoCxfGzN0HAnQm2Y7lthFY0jO1jqRNrExrTdx1SYnlUCpIVe/O7acjaNk4kglHCUgEk+JfyiYpcSDAnT5EbfODJeIoWBf4dCzeo13ibLiOM0ZViyrkXcsbFUopST+6/b5xpVYai5BALsCX35wPJGZNhruY7nOwc2DP4QFiHRjD/wDDSv3jyP2jyFqqtRNlt0cx9G3MoxEU+7eWwvZ+ka0FYZCQhN0hRIHJxcdRAkibqSdTp9o+moUpinwjeaqbYjKnxpiGSxJJfxNjBcjGC3FmdybHhHcRMTqWc75so8HeNZMgkhK5mVJ1Vct1YC8eqeuO1Y2tRur9QJ7jS20fIxFQBvqX8YjKhaxMZDliLkniHPx5bRU4fT2c6/m8NzYglUbuAj7uxF82dlnOc13AN9FbnkxPpFLieIJqqdSU5vesCE81C7DyZ4QrlEnle8MqRDhsuVi4U9+veG/EEgHyJP6ABI8GeyZkzKMyClTBwWF7fzHSKUfqueUbKPj9oJpqXMH0s8Ts1mUqtCY0VPdhp8oDx/CkqT7xhnQCbgEWa5BtbcciekPFzAhPDc6jz5fmsYVdYmYCACARcNr/ABGKxEORSq0rls+crHC7k5gGIYADqwcB2HOG3sVNyy0S51m0zbEqcd03bu3ODMCwuXSkmZxzUnUgcIIfh+/aAa9UtM4kFkk6dxyihGVrv8RGcvxt68xhPo8sxQlF5ajmZhY7s2gMCYph6VJY2Iu4+XWHMmagIBToR8RAcn/Ebd4yTTEs4bduvWElyWswhjULtEVf0hbYhvLwjGlSuWolRWmWzhQCmBcAOcrXvrDOoo5gHB8XIu17wHi2JLXJEkSpqVcIVbhZJfbmd+Qh+kovRAr6ybWWqWCfxPkYnOvYKUNgEu3O13gSrxVTpzpAJ20Plf1h5T4hT+4RLUrIyEoOZBHEApzo2pSfCB8ZkU/uP7SgWYDKpxqwcaPoXijJ6dG0qT4fUsVkudyp7AO7EO5AHS3SCk1QYBJ8heEskf2goMdee3Mm0ESKFU1BZZS+oYXbS4vzjnY1DHmdLI5Ucdwevx0KLDQWuDc+Hzg+gr0kM4fWxf8AD0hdPwoJLMXGxvbmD9ucLcvu19I6vwmF0+Xucf4zPjyfN1LFdSTaAZ1cgKCStKX5kDTXWFVPjVhYl3B6t4xe4eiSZQC5ctVrukEnc3Ijn5MPp/rnUTMMn6JHTlBSk5Tm7co1FPuzdXAjPEcCUJq1SOCWTYOydWs5sHtA0ihNRMWhLI927sxBObLY2ufpDk0ikbt3H26k+TWup27OfvwYWUnYv5GM5cjNMA5C/nA03+xMUgk5SWBPmDfnq0DSsZ4FBA4gWX/B+kKyYCpsdR+LOHHPcqkVaQCjWzdGicxSUhBLDViO1gw8o4weVNmqGd5SSWcpOY9AnUdzFHWezpRlU5U3OCx5GwnmDlwrmFSOwvCZi1FRBCdnt6NpFFS4SMxPMuRt4coaolu2WzWJ57NBEuVbQhI5fWEZszZDZjcOFcQoTORJswjWdJGVixB8x3gk8Iuzs6SND3gGpqP/ACPkYTHxQrBw+qvOPoMzdfnH0enpLlT6hoIp6nK4Y5d+b9I7nU6ULIUplC4tZvxunOOMRplI+JJAGmt+3Pm8ddcSkV4nJbMymz4hgKFgEEEb/wA9YT4hUNwgwBT5veOCpPbQ9DHlRKIU5vt2MSajB6RlWmzjMIVh6Q/5qd4f08zn5epbrvEzTSS97CG6JJayi340SlpXUbS1IUoqZy36dHbVusNpVKCMybp+XQ9YmaKr92tyXBsbPFFJqDLPAvgJGZgFOnU2NnbfWMnqm6aQJLnTXw8flH06obhSPhJII5N9/lCzEq7M+VwCzeBPzBbwjqRWZk5d/wBX3HWNnputD/zqI+lryEMq5seo5R91vf7R7JQ8YSYVCT2P1ikEPYmwPSFUmYhT51kKzDKouwF3J9IuK2nC05FaEajYtrElW4TYjUjm3z+8GpsfWLZaP0h2ATBnGQgvmuXJAGjPo/PlDtU5jEf7Ky5n9RdCmAUDYsDFsacK1H525wJ5hLxF2J437tDBio3Ce1nP+ItpA9JiJmBOcZJzOOSk3uN2caQ6qcNlqRcDMLpPXmftvEvR4SozM69Umzaaag8ukW41wHCd3DRDNk38dSjCsyWVccj9jCufg8oqzJTlPSwO92hmmURcC24+f51juUhIBJiXcw8xuxT4iebV5E+7UWYvltZ2DgQwwhQAc6ax7WyEzSM+2qun+oGxaqQhsnwkgJ5aW7wxQpHHcW1g8xlWKTMTy/a2veIqci8wLJcHKEp1KiNf+gDd4LViRNr332g3A6JU2apZTmZLsOdgH2ZnN+UOw5ygIB7k+bAHIJE6wKiSBe4HIEserCGc1CspMtTtcpBBI7h3EPk0lUwZTANwhQGmuiWY2t3jGXTTFOmeHShFnYqdgB/cF3NztANTG7hqCvy1J5EtXwlasuyQcoAuQC1zr6xwMPlpdkgdiX837xtVyjLUHJKSSxOvUHqPrHWYGPbjfc3aPaKsXpAZRS/wh0E62uQT2djAvsLhXvFKK02Z/E9djBGK1IYp3OzeQivwZEmlkpK1JzNnKBcuQC0Y+YhNs9jxDdum1FTGRMCZlwu0uYbqBA+BR6jQ9G2Ee1WJBWYSzmDsWYjzfWJz2p9pDVf2pf8Axi5PM7MdfHy5wjo6xUks1xo1vA7EQ/HpHyLuPcny65MTbR17ywpJBChxEfUwXN4HH6muNiOkLKPEQsOAymunRxzHp2jDEassGOnPccoidCjUZdjyLkXcp4m8+qYNCWqxG7JuTq+0B4hXXCEm5Jv+0awPT0q5SConMCXcgpU7AEEEX84MYDt3GLOoG7aIf73qY8gD3h5Kj6B2CHvMa4bh39QgzZyjLUslSDyFgM27F9RpHacUVJSZM3LOQCQ1+HqlQFvDlpAArpjZQojLoQdGbQ9vXRoApUqM8ulk6kXYjl1J3PeOliyIwIboeP4nOzYmUjZ2fP8AMf0tDLP9wXTsDq53LbbA7+UCTJAfLzhnQyQoAhSkrJPQAD9rHXZukce4lpcKJSxIKtX/AMQI52XIXazOhhxjGtCLV0YZhrsY3k0RSgPxP6QciWzFWpbKNm67iDps1OVmDDfq0JuOkrji0ypWZIGYqyh3LWc2gLBPaSaJiZSkAhZA3BHVjrFBXUyZhTnQCw00vz7tA4wqWieFpSQACQCx1DQ9WTbRHMCmuHKpjdwR9IIpqfLHsqr94yX/AOx5nS/nBstJcGzhtdMw2PQiFUYQYTSQhgxDhvMagjqIymFILA9b8o7FexYcJGqTtzbpC6apzfR+h7xlTbhpmBnJhSioSqczOnUkaAHT6+seV0wl/wBoAPcHftGGH1oUSUm6fUbER0NPo7XeZBqNYQ2wSql0zM1vCNFy2vtvA+HV6QGXZP6T+3or/HW4+HtptWzg3TWJXxFTUpx5QwgU+cS/XTtHkqXbTw5wGJmZVttR84YpmJQBmOzpIOvQvAUR3DDA9TUzAhLlm/SdCDu4O3SF0+pu435afxHNfWasdfEHyhVNqBLBOW+yUvrGTYymzCpJAdyC3jZ/WE9fgTgFK1ApIUAq4cdNoZ4FiRUmalYIOUFLgtZTkDqYzKzNmJluzm/YQxHKdRbr6ncQynNjFd7MgpSWLFWpGtrAdN4Br6OWONACXNgNxDTBJmUMoFidvOF3GbY8o5oSL5131zq+TxpVzRlJRu2YHW3L7GOpSBltnD7tbxhdiKbElSR/kNPEbRgomabAkj7X4tkmITyBNup28AfOBaDGklaQS12ObRucJPaao95OzB2FgDrYat3eF8mlmLPDZ7aa9o6vwqfD7z+qQfEXl23xP0H20qZEtMsSVJM3oxVlIu/K7HxMIKSeo/FcWta/P86wsFL7gOoNa5sYdezdOuesAhgA6m26Rzlxt+r2ljOOveP5GFZkBUkcJuUb90/Y+EKK2QN/AxTTsRTJ4E69Nv4iZ9oSFI96gjV1B7ah1NvF+l1BLUxnN1elG2wIun15ljh1Btrb85dYYUtUmdlzFnID7D8tCiv92SmXKD5bqmHVZOvyjwVQQOFI8To+lheMzlc5rGOYWnU6dTvPE9rZH91xxHMwSm5LOzNsW8oY1OIKmAIVKMs5tyS+uxFtY1ocBUkiahaFtxAZVBJBBYpUe+27PE7W1KzPW6SgA/Dy/je0N2jJSDxFC8V5D5lojDrC406x9EsmuPT1+0fQr4D6xnx49p1/UgTMr2IZ+oP+/KDqYXv6awhRSzJa0JUzliC7/wDYONx84pqc3d27CJ9RjVSKleBywNwhRbKRmBGhP59YI/qEKSM5PCnhYfqfU7mMJ5BYdNbdYGkocgZnDs0SyixGSkKS3wlSw5uCUpb0N7xnMU7ZHKRc5tzDWh4JeYJylQYkhzru8K14g5JXTzUJBb4fI7a6wxcRbqC2UL2Z5KQddz6Rji88FmLMA/rBCa5CklYLhwHOuhsx+cKqt5gWlIHwkk7WHz6QWPEd3zQcmW1+Uxnh4ypChdz+fnaC0VWYECz6htW59YlsHxNUngmOARYn8/LQ3RVIKhlUPC/lB5cTI3MDFlXIvE1qJ7Fyen+o+VQrmtqkE3A1bvs8ayaQKOZXwjSHopvhKSNNtISauOF1Bp2D55YTosfCbjw/O8SFRhypCszs3xOGY8iI/R5MwFJSsELGh6wjx9Bmm5ZQs9mUOShFel1ZxGj1I9XoxlG4dyUVVLm5UIzHMWShOpvueXXl4wynyJ1PLQpS0LSskFBcZbm0stcC/TvrCiXImJnBSrHMLjMARpw5Q/RhfZi8UFXg8+dMSsre2VlBi3ZNgfr6W5mBoAipBgVhZINzOnmFABvmNxrY8/KzRliFUoB31LKG3kYdUeBZFHMsm3LfoX2vGNbgwLg6HqzDmWjlllnWVWiH+tAYHU7R3KmXO5/NIYU+GSw2WWlzo9yBzvqdIYykOHSkC7A7kbmFEiOAMUyivkW7R5VUmYcQIOyhqPL6w/RKvpYaeQJ+cezk2Z4EmEBIoTpmfKok5ef0inw6c7J92onknfrfSAaug4yrmPWDcIpsymyqUByUA3mIzxPeY+ExMtI/5pR/yuPHlEzjVScykrCQW1SXBH7hyt8oqjYEBSv+sxj63iFxqW3vWB5APoTZn84ZiK3zByXXETUOFrmoKwUi5soEBsuZ8zWt1hrgNEQhK/38rkJf6xzhc8+5XLBaxtu2VmhjgMyZM93JlsGSHUwLIGrjcnQd32i7LmLqVH9E5uLThGDHv/cRY1istU33IQFJSpll2uDonsRvDORiqJEvJJZjfNzJ6ny8IG9p/Y+oMwrkpSQs8QB3vxdLa7QnrKdUhAlqSpKtyrmdx0jGXGyKuM8mV7iCSfEbTZxWkqueji56vAciUuZmDEJ0/g84SSZ60TEXPER5Gw/1F/nQiQFFgALnryHUmE5NO2JqPn2mDKGH8yXFEmUsi2gURfmQ3jGMyaVrLAKJse1tfCHasLUqSuasZZi+K/6QBZJ3Ba52uNGhV7O0ilFiNVDMekX4CmJCfaQZg+VgJpIwmao2UyEmxJLX1YXv1gqbg5BzZsx3G7dOfjFXOyJGRNxz5wIq72HziRtU5NytdKgFGTAw1X4FfaPYpSrt5CPoz4t5nwiSOTUZ5gKlDObAAWSDchI2fnFDRSGTqBfcX8C0CzaJ9Uu3j5HUQwlqZgw9fvCHNm5SooVMq7Ub2GtvrGWHqHvEkuwLs2tjaO60O5AOni8LKCc67O42P16womowcyxqcTWEl0pCRqNS3TZ4DlYykSznP9wy1ZUMocSglm/SRmBhdXgrRlC9dS0AzMHISkAg+Y+cV6X0q+c0ZHqjlv5BYnC5SEypdyFuSQ1hdtedoBqVi5Ds2rkdNoce0GGmWoIAPChFxdyUglvF4mZ1OQbkJTu5Y+UXl0dd0gCPjcLHVNUUy294ZiDlbKxUH/cFAHMo9TYMGg+lwWWmZna+z84W+z9IorzKSoJHwuCATvryiwpZWqCA+qSp/RtY5j5nqup1Uwpe7ua0aAQFAF9CNh9y0OJSQi4YpN25fx0gWUWuQy2YjY/nOAK7Ers5BMTgx5hFXXgqYXLfDoYVYjOJslwTq+38w0whAWk5TmUbE25W8IBxZSUtlcl/pvGEi+JoHvN/ZvDQqenMXyIUvVy5OVJ8OOK2XRJS6hsCw5MPnE97MTQsl2ClIKDsbKceioqaSXlTkcb+sMdiOjFotk2ImNOcjkX/ADyjGrpzlVbRNvIv9PODUVJKSNxYjfkRHFTODFzYpIL7Fm8i8DDiuTScVtAlv/a3yMe08jhRpcA+hgM4kwS75k8Cx4aj594HM43TmNlZ0K8QpvN27mBmx7Kkg3J7+X2gGYzi/jGMnEVpJIAIUBmSdiLOD2+Qgb3xfSNq5l1NqpANra7xrQzQkulIDDUktpa38wnxGuYpS1yb9Bz84NwzEpSUKCzxEW/Hg2xMF3VxFjKpfbfM2rMVYEKiZxSawSHLqL9wLfMwbPmg8iIVYgjOd7BhCxGGFSZIUkKH8iK/2bwsokZ9FTS5O4Qn4R43PjEhhM9pS0F8yilCSP3LIT9fSP0SXWkKEsIeWQAlQPIMX/OcNS9tiKYAsLnlIkqV3HkNvzrCP2jwcTXzctIrFzZaEkkgWJ684T4niaDLKxfNZA8IBntrEYFoUZ+aI9ncp94HVl03AMZVyZhYKJLXZLhjzAe/5pH6NQ0CAgIJ1ueqtWfTdoCrMMSoZikF7J+nrD01TBrbmIy6cOtDiRM/GlrRlOUqJDrGqwBYEaf66l8KGvEogKUQTcHvq8P6z2esW4msT2Y2iWXgxzlRWS5a4uO3WGZtWpXag+8Tg0bK5Z2+0rqCpBBzKZI31PRI6walehIyg/CNyOcT8ksAW+EkttmFvKGFJPJUTcr+KbMVZKX2H52iey3Ur213GHuT08o+gA1g/c/gqPo3Y09YhQFhGhANo4Sj5/aO6WVmI6xoAgkmZT5BZ0+MYe4tmIGbyt1MFzZtgAOpjusnOE26eAhTw1gU1AbUeAgqXPCUFByqzMzk27Bo6k075tLWZrR9IpApTEAsCb6FoGHFFQpfvFHM46guWtqY4oqxImH3pS44hmulhqByLadYYzVFrs2wDjXppCCspnURyBUD227GLdGit3INbkZRxD5ntJxJMtDpBGoOmjFywttfvFXImoVLSsXSWIFwUnke20ROHYSVEKCmCSARz0h/VcIDWblAZ2R2pB1+8ZgGRFt/P7QurrSRdiRuN/T+YUTanUupjoCzntAGIYkE3UCdg1vM8vCOfZ6mqqlZWhUlABIBIUSGcWSzesTpjLE/SUs4AjynwyeQVB0PYcTW8N9NYQ1NWULdcwBQtdQO/eK5fsYVSyqoqp80/FlSQhPYfEQO0KsQ9naZFMFy5KQszEpdZUuxUAbEs7GDCL1f7QSze089n6pU1asuXPLGcKJDFyQQQdQQ4LbGHcnEvdqzoSU3Ly3dn1A5pOxHTS8C4JQIlJSpncWAsNtefaHkqjAUUrubkEaX2bkIL1ABUD0yTdzypxSWeIOlRbMkgu7dLPaFFdijn3aQSTcuGs456hzHdbLylxpq3bw6wopat5pLXyJH/ioD1aF8VGc3GcqhJuLsHcXjX+jItfn5xqmYwtsX+cb++uRd39L2gYQEGNP48/tA08N8hDaazK6EeRIhViSmUByjJpk97QpUEpIF8zHsQftCWaVDXzilrpYWwPOFM+T8SXtf0hj6htoTxFJp03l/MIw4Aof52HYRo4J59oQSpygRdwkFkklrXvBdFTLqMxzMEglnYWBLAAEbQ7DpTkXddCIzatcbbALMOk0/9wO+U6tqG5dWe8U8wqkgLlE5TdlKJzcwSXv1ETlDhykFakK/41MQokhQyg3HZTQVKx+YmUZQAL3zG5A5CF5cZQ0DG4coyCyKhmIY0Z4ACSLMRru/28oHp5+RSVftuAdIX00whyO5jaqnOkW/Hb6iFxncpsNxMrQEixIAL+SWPbMe8HyqxCilSgyQGHLNlAFuTOYksLmlJU9wwH1+sMJkwqRlFg769G+UYwqapJj6dTKyDIXK9L26FucT+K4DmB91Yp1fcgN5kxvLrFpJU5cFwAbPp9/OGAxD+yotse+wF/KAhifnFfiQk5EzLBamPQAa+bQwlFNgQSkHMQHAVq0L8TwwT5rqYgBr8tYPkUeWWzvlbpYaD86RoJHMw0YzRJq1AEe7AIcB0WB2vePoTe8Bu3oI+jd5nto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CEAAkGBxQTEhUUExQWFhUXGBobGBgXGBocGhgdHBgYHCAaHxwcHSggHRwlHBccIjEhJSksLi4uHB8zODMtNygtLisBCgoKDg0OGxAQGzckICQsLCwsLCwsLCwsLCwsLCwsLDQsLCwsLCwsLCwsLCwsLCwsLCwsLCwsLCwsLCwsLCwsLP/AABEIALgBEwMBIgACEQEDEQH/xAAcAAACAgMBAQAAAAAAAAAAAAAFBgMEAAIHAQj/xABEEAACAQIEBAQEBAQEBAQHAQABAhEAAwQSITEFQVFhBhMicTKBkaFCscHwBxRS0SMzcuEVYoKSJFOi8TRDY3OywtIW/8QAGgEAAgMBAQAAAAAAAAAAAAAAAgMAAQQFBv/EADERAAICAQMCBQIFBAMBAAAAAAABAhEDBBIhMUEFEyJRYXHRQoGhwfAUkbHhIzJSBv/aAAwDAQACEQMRAD8AIJfU6ROvMgfYSamt4heRA9gT92FUbVq8bttAhDMGZfSFMJlBbYGBmHqqTiNn1EllDwTAJIJA5aae005qhFsvWLXmGFcMRyza/Ic/lVq1d8shX9JaVAYgTzgA77Tp0NIvDvEAa0pJAaIYRz/3EH51Pi+K4d01e410FXRTsjKdpP4WI5bAmsvn81Qj+o5qhrxHGh55tAEFVBDcmPMe40+/SiYUtrEiJ9qU7mKtv67awF1U5iSRzJnckE8hTTgcUQquu40+m/2g/WibHRnuDOB4uVMPqOvSil9Lbat6doO4NLjY0vuB8gB+VbKulSxiYRxl22FhDJBn2B5T86gxWD9Add52Hfaq4TpV1MC7LpOny7yDUJ1BFm4NyAWOx6fLrUhnrB7/AN+tWrnDypk6CPcnXWqRuCSBt1/WoCbtqBVnB3APSaqcq0fEQ4PKoVdB1rsc5qAsa0R68Z9agdlwma1isDUD8S+J0wYTMpdnJhQY0ESSemo+tU3SthJWGyK0NAcJ4ysuASCvYg/2q5w/jtnEFhbaSu4IIOvPuPalxyxk6TClCSVsu3DWZqivXKrNi+p0Gp/f60xCma4lTbBacqkwNdM3IUqeMPE5TMlg5mUep4BVJ6DYt329+WeIPGDYgnD4YqltQS9wxAUaFi3QTuPcbTXOOJ4jzmfymNuwAcoM5r2XXMyjck666KIEyNevo9H+Ka/L7/YzN2/T0GTgeJ4jfc/yzvlk+u6SyjrJYZeewE+8E0D4nfvW8Uq4tmN1XUt5kuDrpCjQoeg37UN4ZxPEWnVrd5013LMV+Y1B05Qalx3H2/mhfXMXygMXAb1SZNsMWKDaBOmuwMVvyJYeaX9v8hKO7iwlxpr6W/VesOGMZPJS2439WVrSsuxEjbSs8P8Ai67hvT/mW/6G2H+k8vy7UN4h4gbGXkF9lVFkBvLEj3jU6jaQOemtbeciZrb23JgerMoI6MPQZE9DBHPnUh5eXG937f6KnFxdo794Ox6XcIcSVyq8mDqQqadN8wb/AHoZfvAktMFtdO5Ony2+VJnhvxbeXBNYuhidGtsxGibkQdSuYAjeZPSteGeIc1wz8Da5tpOgmNQK409P1a9/0AyZuEhrxAmT2qVUrxB6a2w59Ptp9NKzVQpPk3zwKis3IaRy1B6Ga2atBUopyZfZlY5s2UnUiOfP5TWVSmsqg94rYjGOzG4R5lwSRJjcQQDykR20FbteZ1ByMpGsEqY7ekmvMGsmRDRqeYImOVHrCoIgQdwYGh6ab+8Vom0aIXRxXipaxee3qIMfQmD81g1Faxhyk85EHpXU+NYKzffPesozgRmiDp1g+o8pM1e4fhLNq3Fu2iA6mFAkxv8ASscoqy3FMVsFiSMMrMpUG3oYMGBA12510HhJ0APPX2O1BGw6OnlMg8vQAAaCNojaKK2cdatiblxFjmTE0O5IqKUQ9bsrM+kHuSB/arata1B/9JJ/MbfOqVq6pWSdI3IIB+ZEVWfEFTKFSOR0P7NEpIbuQcXCBTnVc0RAnrzg1Zx+KyoWJMyOdLSY+6NQwGvQa/avGxDPOYlgR121n9KKy96MxeMZmktz07e1QPdJOupE689PzrGGsdK0A6VAbLtgEjQE8tqqYyyeoHY/32+9FcHiUtJzZm1GXl2mqfF76vDAa8+/vUot1R7hM8CR/apXujMBPv7VBg8aqqfRuBpm7b7dais2+ZOpqMlBRsRXLf4tXWN7D+XqwVtDMRmHQzM/lXQy4Fcy/iDw7+YxVs2Swgf4lzM5VdRG0hAACdBuetBLpyEpbXbAX/Fb6rran/Q7p9nBFN/8Ky91795gVUAJqROaQx+URrSTjcDiLaN/4lLgB0VLhcxr/UJA+grof8McFct4TOSG8459tR+GCefwjlprvS8cEnY15dyoc7qjv9a57/E/ibW7aW7bFc7HNH4gBse0mn/y2Ncs/itbIuWgdiH/AP1ro6KG7MhGRcCXhMeVDqSctxcrRrpmVtpHNevM1exBUqCoUDKgBR5BKoAZUwyliC2oAknfegbiK3s4gqZEdNR+yPcV3oS2S5EuFrgeuGcas2MOPgi6mW4kC5mZGbdCoyt6xBLRAnNMigfDDea+2JwmHOWy2YaZkQgfDLH1MZkJJOukxQNLms5QY5RIrsvgrHWLbWkuW1NwKALp1ykgSEB0tryhY7ya5viviMdDj37dzlfH3v8A2P0+neR0uxzLC8Jds73bVy2gGYs1q7lE6zKoYHPWBRThfCy5At23uhZLwQEVZIBLXMothurd9N67riMQIneOXXt864x4/wCIeQbmDspbGHulbwIT17k5C06qrDTTQZRsK4fh/wD9BLXT8pxUfagtRpPLSlfAL47xl8RfJbKACMyoylSFCqFz29HELuDzMV5xDiQJzBFQAQFXYUGwexPOpWw7EzNdy+xz5JWdH8E8d860VY+tCPpy/KmTDv8AEO9c08EgpebuuvTcR+tdA4fcnN7/AKCsOdJT4FS4kXQ016TXtuzrXtwRSyiLzD0rysKd6yqJbOe8IvyjAghl0zAwY/WKvPxS6iBgxddddAfbnEAjlS/gbrAZhuTP2pj4Viv8MenMcx9Humo9vTNcZzlB2gXOWPlFb/j6QczGemTXf3j7j9Ko4vxG7aJKjqTLfLQKvuBmH9VS8Y4OWPmW7bqp3UjY9u1BRZimrM5rqOWbcupqpnepPLr1bNS32CpJobFt2+Atwzit1XVLRcPDHRoMKpY7HoppkPi83LC3GyFPgYhV8zPEwwOxIn1DT0muX28Sc+YgHsdv2KLnFs757xBY6BQAo+YAAq9u1BcQVDjYxYe15rG4ozQAjkZgBrMRzO46GjWH4kqqoV19AkiSzxvLTrHQntSN4mvNhreGBIi7aFwKDqJmJHTY9yT0qvgvEWIf0qFf0lTNtTKxlM6T8Ok71SU1z0KW6PMuDoaeI0zCRJzKCwMRJAzRBBgd6M3GFcgt3riaMpHvOoP510/w3jkxFoEOBcUDMrjflII5GOlatPkb4k7NGDJu4bL1szoDE/vlUd93jIFETq06nXaeQ9qJHCKBmJy6SBoZ9jzqj5oUbakwAOZrU2kuTV0Ktixczy0AHSI+gH0qd7BgmSANJgx+X5bVFea5MsMvbUdqq4rGtlMnMo1E6gDsNqyT1HsDvoHcT4lEqnq01L5gB2gGW+o9qWcVnuOoe4Y6RCr3CrAn5T1NMWM3M5dTJAVf7UNui2N11/qBMyex0+kUhzb6im2yjh+FcyJ7xpTd4dvmxCmTaO4/oP8AUO3UfOhWBvhTo0daP4G8pMECCIMf29+lDCbUrKi6fA2IoIkag7GuefxC4MmJxGHsteFl3D+WWUlHeUhSQfSTsDB3jpR5+LtYUqCCIn1fh1jTrJ2HuaUvFrfzbWXYlfLzTl3M5SCDyIy12/D9Rj8+Kbq+/wA0Xm1MUqZzrj/B7mGum1dVlcATMQd/UpG6mNDQq5bj9D1rr3ikJxDAC8CrYvDJ/iqPie3zaOkQ88vUOdc0wPDbl2Qiyp0zGAqnkSToN4Pv7V6hQjPHulw1w/r9n2KUvYHI5Go+m/yg06cNxouWlYHUCD2Iqp//AJVLP/xV5bTQTkgveOkiLK6oN9bpT2qpawTtn/lVuMEyhwE1JJInKGb2kdveuF4nplrMSjF8xdq+nyasOZYpW+42HxoxSCdQCD8iaUMfi/OvZm9QCkb7SdPpV7gNi2SVvt5LsP8ADdiCoPRhBI3GsiIM8q94twa/baHtsDyZRmRu4YaEd6X4R4DgwZVklOmuy+7+wvV66WT0Jce4J/l4MoZH3FZdsXV1KtB/fKjPB/Ddxz/mptOVZuH5hZGU+5PQUaazh8LKtY/8QAJtu2bfmI0y9t+1dPUKKlSMLk18gHwzcYu09B+dPGAxOXT98qE8KtPcLXXRVzGAFAAAGu3uTVy+sZux/QVxc/8A2Ak7Y02MTIFSPQPhl4kCiwOlJTKPSKyvQlZV2Wc2sIoEVbwd3y3DrBI6+0UHS9Uov1xHETJNjKOK5z6kQjuCT9zUeJsWbs6BDOnL5dDr160Bt3o15VYW/QbK6CvLrob3+GlO46jageJvI9zy2bIsxmgmI5kDWJq9xLijJ6U3gy39PSDybvynkYIFYTAs5k5RzliB9es1oxwdWzXig63MYsJw0W1kXMI46tcW2T9SGHzAoD4ps2hkZLqlmJzWlcXBbHXzFAVgekSO+9Hm4cLmGYekNPpyOrDTmcpMD8qUMBwe7fdktIXZVZyBqYXf3PIAbkimYabdrkbp3Fydrks47D3L+JW2t/8AmXYKqsWgbSEBcgCOkxJ60UwnDmw7FTcQuNGVM5Zex9IH0JoHi+FvZfy7ghsqkjpmUMAfkwmnDgviZ1thXbPA0FwK4HsXnL8oos0vTRepkttFhz5qxdJ0BytBkH66ip/CGNa1iBb+NiSBABgESflAn5CosdxRb5j8Mery4An2jb7GjHhvBJOYDRSwBO5LZfyA+9IwJuS+pmwL1KvcZ7uKLHUzQvjOJ+BQSDlaY7Cf0FHrOH8wE8xuRGvv/f8AZAcawxFxdPwNE+zc63536GdSfQ24ZxO5lMO2nKZH0OlSnH/1AT1AifeIH2NCMBp8zXr3NTXOcjPuCuMS29oXM9tSdMh+IEdgNj2il2/ZQtow7idpPLmRVhpbYfWqmIw7AiDlPUD8poXKypTssYiynnZLcHbaDGnbnM1LmKCS7WxzYLI0+YmOlD7OGK6gkHmQYnvpVoF4ILMQdxmMH5VV0CmJON8Vm7dZmJidPYbUW4D4izE28oYv6UmfSzCAR0MxJOwHvQzjHhRQS1pso/oOonsdwPrVjw5wTySXxKuh1yEGHkT6gCQY030611dNDFNr2CkoVaC3FOG28Dcs4i1dJVsxUiQTlCzmVtQfVBBJBH0qDEcQvItp8CgHmHy1KLmuW7kfAg+FCwOYMBmhjBGoqrx+8cSqEeomGLazOUK08yJWQT360W4fdsYa29vzwgdCt05pvMeWULpbTcEakywJ1r1fOxXy/wBiRfIvXuGqrgFszpm855lSwGZiDzCAQWk5m7RMvhDxG2Eu3bqeWWyAgXSQphxIEfiIZoHz5aw43iZOe3b9CeXlGgBZdGiBsp355tyZ2j4R4TxOIXOlvy7Sj137xyWQP6i7b9IWaXkiq9fRjI8vgl4pxO0bj3LVoGxchvKLa2iR612+EPmAMbRBFNXhHjAuAWHy3MOygsLxhsOqyC41ho09Rk7TzpPz2wvk5lYWr2a1cURnXNDDeVVgAwmYjlJra/iES6PLAtlgSxWYBJ0ABmFA33kH5UtwtUUxoXjmIw9m7ZsWreYOR5tu7bd4JgXBZUlwSuXcQN+1J2I4XiM0eVdLEzmKOCWPMkjfvRO54iIuMl62ptxldbSWgT6QN3tt32g99K98P2rbXxoWRZgj0kiDlO3WCRHUVIzcE20C4pdDonCuCNbsrmVoUAEnTWO/WosTgwZ1melEuC4h2BDklNGIPUaD8/sKu2cHGp3Otcibt8k8lMCYTh+QCRp70Vs4cHr9auCxyopwzg8QzMB0FLD8hewGfhLAwWg9NKyieMb1trOprKhHiifPq1Mlb4Wz1A+dR3H1jaP0ri2YX1GLwzAD3SoKorEhhIaXtKoj3La9jXnGsOiizftqAt1c2TXKpV2Ugf8AKcsxymqvDcdNlrMhMzJDGYIHmkiACSczr9O1Fxw+7aCJdNtIQsGKhgnmMFVnVhoMxAmNN40oowvkOELAPFuDEqbtjMRCs9uSTbBEyOZtzp1XY9aELiQw2iARvI2J5+wpt/nsThHYYgEkiAR8LCCAQVgECRp0nroJ4jhLRVMQPQtzRrYCyuuXOu2ZDB6Ec4kVoXqNCSkBMLjGT9DJ025ijvAfFt2w5YIrlhkLH/MiQYDjU6wfUGpeNoFiiMLiz6WErPQkHUHt+deNYdDIDCOa/wBxVdGCvS+oweInS9d8y8zWrpVcyOpkwIBzIu5UD8Aoa3Cbp9SKrp/9Fg4HvBLDT+oChaEamde9WsASIyzm5QNR3qmqKlEKcGwRd1RfiO5/p6k+1dSwYQW1t8lEK3Me/UE69vtSnwa5ctrnf/EJAktLEds05hHSaYcNjkMaMp5g+pf7/Y03GqDxqgrYYoZ+kH8iKp8Z4hNzLlBJtnXbX1bxv9J71etW55iOo1HzjUUH4pbi+JYAFAJBkTmMT2q8z9A6d7SkLUCJqazaBcLA12mZJPLQjnW74dxIKmQYI6fSvLwyhWbN8cGBqOh1rnMz0F8D4Zt3VLKzqQYKEDTvOn5cqrYrhVi1Oe4zchCwCfcyKL4njLFIsjNIAL6Hl7AA+9Bb3CLtwZmPzYNIMHnG32opVSSQckukUVTdw665HJ23WD9jUlvGW3ELYGm7GTHvlgVo/C7dmGxV1VTkqmXf2H6/lQTjviRrv+HaXyrA+FF592I3Pbb33qljfcFJ9xgt38JlueYFlQrKUB1IkZfVJAzZddDr0pYw+NN03GbfKqBuZk6E9SNPkBQXFXTGte4Rstlj/VmOvRVLE/IKT8q6ehh6gWrBd74rilzoQUgEhtQCDG2mvyroHAuG8Dw6Br104hzuXS7lXtkCiP8Aqk1za/hXdgZzEkiBqQdYEDrH5dafPAfg0uSzQqLIe9p8Q08u3IKwNQzggyIBj4u/nyNQSvj4dfsPghgu+PeEWVy2MLnjbLYtooPu8H5waRPGvi67i1VbjKy/FCqQEMfDB6bSdaKeJ/CLYZ815SbVzRLqEaHkDvEgSJ+u9LHiPhRsCbiuQwGR1K5cx9Xr1Y5iuuUH56GHYY4UlJct+7sknJumUfNsBUIzlp/xFI002ynNJB5zHOqRuakgR0G8VpbTn/7+9WhiFBAOqjp0+daoxUlyxTtdBg43jrBvpctW4ARFIMeqFyzBGjET7QKZOAYJHAuLaFvMSYGggxAA2A0PvNLWD4Ut66jgEWmAIEyRECCe011DhHCCrLaIKgjQkdtPr+tc/UyjCO1MOKcmWOH2wvKi5XMwHSBUacKuIR6cw7Hf9aMOVtroNTy51y2+TQlSIFsZSAolz9vapMVZa0ucsJ6T+59qmsMLSeY+rtsPfZRQDG4trjFmPsOnahLfBCb3WZr2q5Ne1dACLgMFh71lm8zJcAMKRo0dxsfegfHcAEvOF20YezKrj7NQrAYorsaY1VbpDsyqFtJmJOuhyCPkorhP0nLfpJP4f+IWwmIPoV7b6NMSpEwyk89xHOfnW3izijvjLt1PXZZQDOhVWUZl7idY9oND8faQMpskMP6l1K5f6gRlM8tevyGNiHfNIUydo6ayNeUa1swtz47D4znJJdhiwpVybYvE2liRoQD2nTTt1qxfwmDFprNy6Myk+XcUZgkwwYMpmM2YFY1B/CRSjgrbFTMxOViNtyf/AOTRC3w8BkDCFLAE9JMaz2/KiWNwl1DhBwfUDPYykiBudv3tVjB8INw7gdiYPyo/iLBtsef9Q6z271VFsHXbvQ0weTLHh1ScqCWiSCY+1XbOAKH1LoKm4dcMzzGgP71piwieY0bk/MgD23+X0oVusFbrBuDtQZViB9CP9qulcp1Hz/2q3i+HFCJEKd2UyPpy9q8s22URoymdN/typyQ+KJsPZcLmUz3VtfYjcfSrDX7JKC/vI1HvJkDsI+ZOtV7KKq5m2Ez+/lQUYmXLMsgtJAgabRMHlQZpVGg5SpDpexKD02yIURMknKNiYWdNgdoryzFwG3cJNs7MNSrDUH5TS1fxCZs9ospJmDuD78/fT2otwq8j63CuYHYHKW7xsfcRWPuDutgriWDuYdoII/pYbMNOfMEcqHvjD+EZG/qBIA7gcp7HTlFP3FsSL1iLYR8pGhAYjlp3HekLF2tTpHyiqmtr4Amtr4BtzCtcdpPqkyDv9edHsP4FuCy919Cq5lTWW0mPp06+4qHBKpYFtxv7DvyPfXlpTfxZZVblvMugnMWgdDpMg/pTINNFwpp2c54rw5VAzWnTMJnOCI6xlke1LmKF+5NqwrFP8pioks2hZBHUxoNwp5TT3424gfJJuAZkCwYMNEkGYEknIDXNOF8YeyHy3GBYzpG5BBMnYkEiRXe8KwqTcv8AJLrlBzgGMt4XMptLddlGdz5g9HwtbTKR7ZtiQOlU/FvE773mS/czKijyQgy2gkAqUQGAGQ76nqdKIcA8Y2LKHzLDFyMrFcpDCTEyQRodY3InnoN4nxC1ixlRSty3Jtlo9aGS1rfcH1L1lxuRXXlCKlaX5hRcmqZb4L4o8hPLvI+Iw5KxbN1kCka5l0Izfb7EPeCxmHxWHcSj220WxKG+dhDBRqQSIYDSBua5FjF/CD8M6d/3Fe4DEPZYXbbFWWYIJB1EbqQRodwQaHyHJXELcl1GfE8HTDO48xrNxdAzA6ZhGVinwkiQdxuO1LGIwWV40I3BUgqfYj9+1H8F4pNxPKxQF23qAJZYZhBvuUBa4QCYWRyjQRQnhnCrj3MttWeDoYgHWAdep5dSBRxb/EU/gf8A+GVyxBS5DOVOVSdjmGgnnABmeR+fTrGOZQFZCY2yifl00rk/CfDZwd1HvspOyomozyRlLcmUjWNojeYfrV+6dCWgj4dVGvX9K52qScrQyDaD1zGFAMx0Oushh/yjeY61nnEwwf0jU6mNOvegnC1KOozllJAdDrueQnfuNRRjiWA9B8tjoRIPcx2G5kztFZGqGW2L3FsaXuankSP3yrwcSOzgN32b/u5/Oagx9vaAsiAxk7zsBOpHWvWWjpUKt2WlvKef1B/SayqXl15VUXZz/DcGtL1Puf7RV5MIg2UT1iT9TWymtga8+7Zg2s1F0BgrWi4bQQ2QknTQ5SP3ypVxQySOWaBr3jcb0z37fpOuhOoO3v2NDOI4ORykGdwe361twNKkOjGhk8P+DLreRdsuy5ltOWZcsBlVpXUhipJBUxt3qTxTbySYGbOw2AzanN/6iSPftQyxxvFJZGHW4wTNy0IndQ24HOKHYm6zMAxJ9z3NaFyP4rgM4riC3QSMoJRFMkn4cuvvK1Sa4AAFQQo1JklidTtyGwH6mhDWfVKuy9gdJ6xtRLDYgIqoWJZ2hTuSYkk6bATtReWhdF7BYYwrjny/SnDhmRrYyf5oI230/EO89OlB8PgCigkqVcSOsjUGI9xptNT8PcqdI6wRQbS0hm8q8hzMMyncsImes/rUeJ4bm9Vpch3ykET3B2/KrOG43lTUgj+lpJ+R/v8AWhuN4ichj09ACQCf9O1R1FDfSkBuMYgscm8fFpz5fSKoizoKtphyesn9dalOGiudObk7M0nbBhuCSOf0n261tmjaR0q3csVUvWSBI+/96WwLLmB4ktv1ZDnmc6tHPYjKQRVniOMs3jmRQjn4kYwD3VhoG/1aUItWzpIrS8IJj61ak+ge/iiyl0A5WXUfhfQ/9LfsbaUWveKAyLba3ABEazEbaQtLcA/ETVs4LPZe4rBvLK5x+LKZGY9QDoT3FFFf+SJvsBv4gXFFkZSD5rA8pXcsunRh7wRXPCKZvFtzSynZmP8A1OQPslL4tEkKBJPTnXrvDcNYYv3CTI0tljA/YGpPtFaBiDI0I2PP/wB6vl/KUgRmMS3MAfhXvOpPYUOdq6s47eAouy9Zx51zJbef6kE/9whvvVlcVYYQ9nLpobdxhr1OfPp7R70KR/pTB4S4SuJvKtxgiayxVmA7kLqRMcwOpAmly2Ri2y2ndB/hfgi3eYPh7j3bTBQshQwY6kn8JQCR3OnKrmL4O2CuLkuXbmLGpNt0C2gAZBIBgR+HaOm1OXAOBrh3NoSfNUBnBIhfUJkfCNDEHloaB8Wu2uH2TZtNadrn+Y7K2dgDPpWCMuh35/blPK5SpcjK4PeC8WsYllNwFLg1BJZsjaaqCSGUxEbr0iTTlgeJ4a4If0RpJMZu5gj9muVcCw4uX9CdSxMACIPbv2FOljAmTlUmB0mO80rNH3KiwzjcDhs8JeiRI1zL7abH3rfHY/8A8OLNtySQSSBvBza7GT1/Og4skmrOHwxVyGEEDak0XZvcSSOwn9BXjLVnLUbLUJRBlr2pMh6VlQlCa/C7g71oMK3MU/XcGOlVnwI6Vy3pyPCKNu0QQRuKgvYBpzbiZOn5jmO9OBwQ6VqcIKuONory6ExcL6tBp0mPpO33qocL8RO/LvP+1OmOwaZSYg9qE2baxlIkfcVpiqKcRbGGMdJ1rS/hWL22UTkeSOo2Md4ppv4NANNdNjWnAsEdM8bAawNdZ3p66AU7JeD4xHU23JCzpIMoesHWOvtV5LZVo0/QjqO1FBw/DDUyCI+E15esW8hFqT/q/TTf2pdB0Q27YJodibud9PhGi/qas4hjbtHX1Np7fsVQsuBv+xWLUS/CheR1wEbC6wNelWHw7RqOtU1xWRA3wgyATEmNyOcTpPWqWI43aXTNcc9FX+5n7Vl2gBC5bgVVuXwBBGtUrfEVuqYby2GwYgg/MCF9zpQrEY67bMZJPU6z/b2io8TBaYZVtJMgchXly2p+HbpIB/ftQSzxW8xg2x85/OiuBLvqAPbl0ihcWitrNXtTGhAO0bf715h7nlOLgEhd12zA7r3BEiCI96YbWHuOhRLQXUekkN76ndSdf+X5k0Bx1pUdgzZgDqUkqNNQJOupj5U6MHaaD2tcij4q4cxxUJqhVfLO3oiRPcSQehDdJoRisSlsG3aMk/G/N+w6IOnPc8gDnik5tLTklc0gjKVB3WdiMxYwDzM70pWjJhQWY8hqT8hXt9C/+KP0L28kVx+tRE0WPA7+7p5QP/mkW/orEMfkDUS8JLMVW5bZh+GXBPtnQVpaT7jVwWvCvhy7jbuW2rEDcgE8wIJAMDXU8q+jPCHhGxgEIX1O4AZjBgD8I0+H89OgA4x4H4zicIRbZrllJOS6BntBmn0uBKupJ0AIYGY10p8u+J8ezXMPiLaKzW81u7hyTnQDU2221MeowVnQTFcfWrJKVXwNhS5GHxnxPD4a3AYh5ACW2VVXUTmJICAjvPMDSk7hfCrWJF28+JtyLhWBaW7cjIrD1WiHL6GACQYAABlaE8H8HDFLFvELkZiIckuDtmACkNufxDSZjemLgvhH/hd8uLly+xtszf4QW0i24cljmJzkAhY2Jk1l9MFSfIXXmiXwnw0GQzWCw9IgqGABkyAZUTrlYBhzApss8PtgaxE9TE/Kl44SLt6+I8u4RcUjY5gIIO4lRJ5SDU//ABNtJIj+nlp+96DI3J2CqRYxzAsdJ6Ebn3mtLaBzmDa9xB594qriscphh845VNhMTKjQann7/wC1AU+pePDmjQT7V6MMEEsCW5CNB79aK4jFJbVXtovq5kgR+s+1B8TxCW19SzPcdu8GhuwnSJ0xkCCtn5xNZQ27YQkkMsdwZ/KsqFbmE2So2t1LffKJqk2LJEil0ObN3t1Uvsq7kVFcvsTvAq9wbhFy4wdjFvoROYdh071VA3fQFtdUgtHpG7EaT0HU9qC466v4UPvt9tRT54g4UXT0ABUBheuk/WkTEW4mroForWS39UfL/erBciPWdDqSFj5QNR3qk7RUlu/FEmA4jPhOGG5bVrdzzJMEAABdJ1mpbuEdGyAg6xI2B00+U1Q8Ocb8nNPMadjyP3NNuFdLiqy5RG501Y+pvzn5VTYSgjn3H8Qbd638JyFWYQII0aO8j9Ku8LwSPczEQLecTuGCgG3PfNcAjpbjrV7jfD7fmS4WcoLAEnRMmbT/AEeZ8hNQYjjdnDZvMi45Z0cAek6lwwPIwRPvWadWJ20+TxPCysC997pyABlVcpyjYAEExHPQb1BxLh1hLRVLK2gw9Tu7aZoy5mnU7HKJ/WpLXie+bT3LrAAnKFIG4yzJI0U5gPrTbmKL/iqrqw1Ohlp66zppsdqqKj2Liovoc/tcEt+kWr1rOAZ1g6azvDDY6AkCqeKvQp82yPS2VjbMAaxOXVfi/pyzIMmaeMT4Zw14h1w72z/UnoiOcMBHuBVXB4RXxVpCGIXMXNyCXygxJj1QVC5u3YVHEjj2FPiOFNtfKdIYhXRjowDCcrRPUexmquDvXbBDISp68vbTSnbxXkbEEEaqqie/xTHMawe00F4Nw1ruJC5CiQWzASCYkRmEH70rJ6U32QGx79qDGC461xPxB9mOkCNIiNokTO80N4jwxCqw6iYOXWde0QPrrTLg+B21WRmDGZM77jaMv2pV4xdPntauRci5mkgA/CpnTSToDA106UrS6vHmy7FdjsmGUY3IS+J4TJdZCgVnYEl1J5tAA1G+kBT1npAcLxG2mdLV02+RtGbfzWxAP/VT1xDC2LqkM1xRAiArERMEGRG/SuZWfEmIwWJZsPcZR6QUOqNCqDK7HbffvXsNLkdVX9xSXIMvYq6xPqI11CiDPy1+tUShH71rqmH8VcO4kVTHWFtXTAF0GNf/ALggj2aRVbiv8NFE/wAtjkfX023ALe2ZWP1yitD1DTqar9f1DUeODnuHxt1DKuynaQxU+0qZpx4V4wzYcWb9vzWQlrTk+u20gg2yBoZ1nMCI0oFxbh9/D3DYuMCU3CRA00BgbwQYOuoocVAEsYM/am+R566fmBuo6V4fxWDxV43bgGGxWpdmA8q42+cgwFuTqdp3kHWnjFC3irboqvZxaAlF1QXAN2VCcr23giYMTvzrhODv+ewtkGBAB1P1jWus8CL4bIqXC9lchA0ZQIHqTMDl10lY1rma3FGDqL/nx8BQm+4Zw+OF3B6HKEYZl2AHLTp/Y0Mw9gsdJJ+3z6U04vhyuGdIBdSGgCHnYkbBweY0Ou1B8VxUWZDyOlu3p82I0Qdl9XtXNsNr3PMfwuAGNwZjAgA7x8IGx06aaVWwl0ZdttIPKIqC5iLlwh2QwdFjRVBOy8vfrzNWrtggDmfv71TB+h7cva76flUttqHYhWDZGBHPWrCGqstF3NWVCGrKlll3EXS2nWh9vEEEqasXpV1XuPnP+1b47ByUAHrdwPsZ+2X71Bxa4Lw/zDmb4By69qbU0FU8JZCgINhvVy6dKEszcHvSl4n4WoJcDfmOWo1IA+VNIrLy+mOftMd6hGcouYTNOv10qnfwFwA5RmA1MchTXd4QzXmQGYYyT06n61fvcLNpNGlD8Yjfp8qgFHOGvsI0pj8JX2uXcn4SJPsSEP2f7VH5IDMSJEEKOpOgPy3+VMPDMGuHzMoEpmnuRbIPy81GqmRISvHOJu4e46NmGfMc20hxiAQDz9N1Z9q1fgyDDvfuGXLCMrT5YgCSBoSOftpTvjCLgL3ZdfUQCMyj0sNF97R0/wCc0GwlpcTcK27SKJ9fpVoVQCygxyDKsbS3zrPkiKnE5dex9wOVuMSpJBAnkZmJiJ16c+9GMJxLFs2S1iMQqoB6hMCPwhhBiSdJipPEfFrmDuk27NkItx0DJbVgXWRkueYuYMF9QEBYggGJqDgn8Tr9hizg3ZBAViqoDpDBUQAH96VFBFbBk4Zx7iuGAN5bl60xUDzN9ZgB+p6Saa8FxcNi0dfha2BEqSJJU6gxo2Y/WK18E+MRxNWzrZtshk28zM5AghwGAET0mI5UiYXDeRd/zXN3MMsEGIOxkgNuNtPbSpPiuS53GuRt8WYxbWLuiJz5DvEEW0HPsKDrxfEW8daa+1wW8hhWLR8J1g7bxtXnECt6b96MxLE6xz0X8ue3Wl/ieGe7czFiI0g6x6YnrqYpGaKlCSbq0wI5KyX8nQ8J4kt5dXEyd/c/pQfEnzr7XR8JOh6wgH79qT8H4Uu3nIW8IAkkg89h+f0p3wfBLlmyiK2fLvyJMzoNufWkeG6Dys3mp+5tzZYzxpRKWOstIQEDMQJ9++w96554gwgzPbZW81GOUgE5lkggxOzA67a068X8VJlWzazLeV5kcidMpB/GBpHKrGCdXthWEMOYAzN1DkyYiI5+3PuanxSOkVJWw9F4dPUerov5/LONulFb3hbFJYXENaiywUh8yQQ0RoGkTPMUyeMPDaFlvJISQLg00k/EBIneIJ6fLTjosmxktW0BJGttDbOkbhbjK0xzrraTWrVQjlxpNfPVfWugnUYJYJuE+ospiGRYYydSAT1+9VbdprjduZ/QVBcslSQZB770U4XYT8ZIGvfYD9TRazxTpCqS7X+5kaUee4Y4Yi21JBErH1JAE/OugcHRxYRlIzaghvhcxvpseWYfOYrktxkDqEJIGU6jnIG/MbfU10rD4y5ctWgp/CVQLpGggiOZL79a5uXUebyRKghgvHN02SEVUcaFT645EbRI70E4vxV3VvNYksZMQOcmYgZetI9zE4jC33Vza80H1ZsrgMRJmZUt6tdDrUWM45fcQ18x/SnpX/tUBa0wxY6spwm31OpcT4n/ACtsPmbLdB8pWQzI/wCUjSQdzHI0Z8J4pb4BF0MwElCYdf8AUN+fLTpS3/DHFDE4O5hrkXFtvqtwzIb1AgHUEEEAjpVjj/8AD25Z/wAfBO+dDOQtDAdEcQfkd+tZNkLcZOn+g5Ie+LYHNl7aMem0fnQK7bKGCKq/w+xuPvLc/mFUjRUFz0XXAJDGOYG0kLJ506PwEupNxoJ121mOffrFIkqdBOLFQPWU5r4eswJUzAnU9KyhJsYAx14I9lomEzEDcxbYj9KLcFvC8A5WGVZHMS0gfPKPvQ/E2WF9G5AhR7aL/wDiKPYK0EJA0kk/kB9gKIYWcINTViCaq2GgkDet2ffMTpv2oSzMXjEtRO52HP39qB4jxA8+lVHcgk/pVK9jA1xmbbUAc+wrOH4M3nA1yg6wNPme9WU2+wUfiBdCy+lx8QidJ3/vVPGcRD2LiNC3AJ02MEGR7idKPMEtgLKrOgHWlrj+CCGV/Hy6R+lUWxbNw+n3B94NOOAwrQp5nKze5uZz9rhoAmBhUZphte4QHVvmTA7TTJa4mmY5W0ZkI5aEIPsVNUykCMVjERFQMCVyTpuM1iT8w5PzNUODcSfClUuLmQZ1zn/5YFyXJ0Ob8LR0HOjPFbFu4kqoaVOZgxzKMgOg1k/qKo4niC22LXFJBuZth6QyZCG15hp/OIoGgWLf8S+CICOIo+e3cuWxdt5cyPbyATEiSfLAHcggg0I4r/CLIHvLjLNvDyWU3QwyqTKgtJzGIHeuhcM4jhhYt23Iey925ZUBZAlrhQEbgFBG25FLniu4FsnD/wAw7/1h8rZXGUZLZyyuXrp9TqDkkrKk0lZy/h6NZe8li5nJUp5q5kGUkTEwwBgAnQ8uZpj4Twxy6nESoAJDK20awBroYiIiT9B3CeHi3d1ZmYRGXbMB1IAPPlTHjOJ+ZACnOAslQdwII5jfXkJ+yZyf5CJt2Zee45W2Ez5TsqkjXkfkPvWX7PkaFCQ2mQqcyj/k0+2v6ny0jwMzEDoD+x+dEsDCnYfOTP7+lJUJTdsVtbZf8O2/LtiVMtLGdNBtvrty70bF6IB35xpH1nWhl7ivoCMRlnQARHzAmq78TWdDIO0iI+n5108MUlRoXHAleO+ALhXXE2A5VifMzHNlYtIed/USeWhjrQ7B+IgFk78gKfsbfzKykAgiCDqCDyIpOXgFqyxZQ3bMZy+2n50rPoY55WzsaTxOWCDjVizx/j9+44VvSog5eo5T1qvc4yDGVCusmXBH0yiPrRzi2FV/jWY2OxHzoHc4Wo5t7af2ro6eP9NHZifBhz55Z5b8nUj4ri/OAcCIAB+U/bWqaYkxFEVtgCI06VquCXcD5Gl6mO57jPSZXQSZA1I27/8AuAa6p4Qv50SFCFBBiQRHPXUc6TeE4IMw0Gm1OXCrQS4Dsr6GOvI1lToFxEfx3wK//P3mt2LjLdPmLkRm+L4thvmmfcdapcP8GY68AVw7qOtyE+zEH7V3e1inA8tIZmnL7RJifnRfhOB8yJYenQgAQDE/WDTVkaQxSb4Of/w18LX8ELrO6ZrmQBV1gLmMywB1zRoNus6dRbDShJkGIGvyAjberAS2hyqmsTmiQPc9aWeM8VuG7lzgL+GNACBofeaCUrdsKq6kXFPDxa/bLZhFxSr23celWmHUQGGvMEUxNdYNzJkDQmPh5qZGkjal21xO47p/iHcDlpPIg6ayN+lFsK7C4yuZO6naRt9YgVVkJmxL/wDmLsN9DsO1eVovEUAhgwI00HTQfavauyC9Y4iTiMpM5dfpTiLYOoP7FZWU2aoCDs8jWvcXiVUAOJDaHsOvtXtZShpAOFYcwwQa9CY2PeiFpAFhQAOgrKyoWLXHlFxiya+Xow/UduXyNBr9/XXWOv72rKyrAZsvF8gfOmYusTMQIiAOlCrGcyFEiZE7SRBE9CDrWVlUyFhrTEetpnkNBuT+bE/M1AwgQAI6cto5VlZSZOimUreRXDFAYMwDAOhA0jQgHQiCKrOiySM0TOp1178/eNaysrNKTFs0u2Ub8IHfn9ay3aCiAAB2rKyh6gmuJeBVleLwoAyf9oB2/q+L71lZWjGiI3wd0XswcaAA5l5TPKQDy+/Sq9zDMQxVgyidewIBPtrXlZWxcBJW6NBiDlhtxseo5GqOJxNZWUdh0DLzzQrEpvWVlRyZZSYdqls/vSvayh6lsZeCYVXt3DBlQIOmXUxHvR/CvKw2vRuc9+tZWUDQtl/+cYoRbBDGAzDdV5heck/lFW8ThQRC3WGm2uX4tAY6KTy6CsrKFouJYwfEbtpPKzK6g+k+rQa6aiflXhxK6yuYnU5jt2EcqysoaCJl4nlUqtq2FO4gk/WZ9ule3eN3Dl2kQZ7gQT8xvWVlWQl/47PxW1J6yaysrKh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2" name="Picture 8" descr="https://encrypted-tbn0.gstatic.com/images?q=tbn:ANd9GcQSFH53G0uHHR-KQwx3XZ7MOuhrddPysbfMPcOfDyX1sFtcva-M"/>
          <p:cNvPicPr>
            <a:picLocks noChangeAspect="1" noChangeArrowheads="1"/>
          </p:cNvPicPr>
          <p:nvPr/>
        </p:nvPicPr>
        <p:blipFill>
          <a:blip r:embed="rId2"/>
          <a:srcRect/>
          <a:stretch>
            <a:fillRect/>
          </a:stretch>
        </p:blipFill>
        <p:spPr bwMode="auto">
          <a:xfrm>
            <a:off x="1066800" y="3505199"/>
            <a:ext cx="1905000" cy="2362201"/>
          </a:xfrm>
          <a:prstGeom prst="rect">
            <a:avLst/>
          </a:prstGeom>
          <a:ln>
            <a:noFill/>
          </a:ln>
          <a:effectLst>
            <a:softEdge rad="112500"/>
          </a:effectLst>
        </p:spPr>
      </p:pic>
      <p:sp>
        <p:nvSpPr>
          <p:cNvPr id="1034" name="AutoShape 10" descr="data:image/jpeg;base64,/9j/4AAQSkZJRgABAQAAAQABAAD/2wCEAAkGBhQSERUUExMWFRUWFhgYGRgYGSIdHRoYFxgXGhYaHBoaHScgGhwkHBQXHy8gJicqLCwsHB8xNTAqNSYrLCkBCQoKDgwOGg8PGiwkHyQsLCwsLCwtKSwsLCwsLCwsLCwsKSwpLCwsLCwsKSwsLCwsLCwsLCwsLCwsLCwpLCwsLP/AABEIAMcA/QMBIgACEQEDEQH/xAAaAAACAwEBAAAAAAAAAAAAAAADBAECBQAG/8QASxAAAQIDAgsCCgcGBgIDAQAAAQIRAAMhBDEFEkFRYXGBkaGxwSLRBhMUMkJSktLh8BUzQ1NigvEjcpOissIWNERUc4PT4iRkowf/xAAaAQEBAQEBAQEAAAAAAAAAAAABAAIDBAYF/8QAKhEAAgEDAQgCAwEBAQAAAAAAAAECERJRoQMTITFBYdHwseEigZHBcVL/2gAMAwEAAhEDEQA/ABrwgBc4JFx+TEJtv4h864QXIW0AxFZOfWPwLUz6StDdlWvSIOu1tcXEefSlQ3XvB0zmvP8AMOogtSKpsptT5YYlzhnjGEwZCNYUIsma3pHaR3w0Cpt45zts+EFRNOQ7/kRji2aRvbvi/wBKJF60+0O/pFQKofwtap3i0mSATjdr92twKhlbY8AstvPpuktVi9dbXRMrCSD9onap+sdOUhXpJB0ERpvoZVDQs9sRTFUKZAABuFIcCgco5x5oLSm5afaHN6wZGEEgO8thlxhzEBHpAkZxu7zBGozAx5yz4dln05WxSTwcQ7LwshqFA0lYh5GaGiaBqbIopQagTuEZZwvKyzZf8QNFV4algVmy/aHfEIxNWH9A5uyL90BRNa4kaASBuTCNowxJb61OxQjKneEEkU8alzc6w+6NpNlVG5NUC7kvrPed0LzTmxb8wfiHjIXh+Sx7Q1OO8wjMw7LyLSNageQHONqDC6J6RII9Njmr0aDCWv1zXZ3x5JeHpaL5yQ+YkdSI4+Ecq8T0PpWPhDYwvienmWGrkvtLcor4v8Q2CPOyfCaWDW0SjocdDDw8KrMw/bywcwU3OBxZXxNYKSLzuJHIxCpgpUjaYyF+E9n/ANxKJH4nbdADh+Qft5PtD4wWvA3rJtY6c6SdQJ4CM622Pxg7VQC7ElnrAThyzgf5iUdo6RT/ABDZ8k+VvHdCk1yQOUch/JiLjTXk5xdwPjnjLm4fkE/XI9odYFMw/IH2yNiqcC8Ki8BesmqoHITqb5Ya80LTZge7hGYrwhkn7VOp+6AKw3J+8TvEG7eGZ3iyj0U3wOk3+KSH/CO+BnwTkj7GWdBQO54202kj7Ouw/wB0WThNY+z5DrHlW0lk7OMX0EcG+CkhT49lla2psoOcEwj4F2YpZEiSk5SA/wAIeGEJp9EcPhHTLap/MVrp3xrezyZ3ccHmf8JybjKl60pA5hUHR4HyQMbxUs60J60jWmziagK4HrFPpUpLKRMGpIbQ9Yt5PIuEcCKPBmSPsJJ/6weOLyiVeD8m8WSRq8U/91I0lW3MldRe1+0dTuiUTwA5lrrmqdtVfCG+eQtjhCtmwBZiAFWSSD/xjvMMHAdl/wBpZz/1Dm0NybQFGiVggfh4P3wwm2FHnIWXy4i1EbsZI3xXyywtjgyR4O2U/wClkVy+L+HWDp8E7N/tpJ1SgdeQQ5/iEG6TMOqWfdpBZeGj9xN1FDcxFdPLC2OEZ48E7KbrNKDXvJTvugw8ELHls8sD/iRvqnhGqLcSPqZh1IDvrauyJXb1H7K0DN+ydt8N0shSODMT4LYPu8RKfTLT3RdXglg9qyJI/wCtPdzgOErNaJqklNotcoAgkCShiMtCxB0lxoh8+MH+6NL8VAOqjA7oXKWSSjgUT4D2Fi0uWRn8Wg/2xRfgHZDdJQf+pHuwrhEW5awJJmIarTEJUFAtlEzGBFdGmHzarQkMqyElnoZYcjIxnX8NMN0slasCS/8A+fWS/wAXi6kp92B/4Fsib5Y9kDpDiMMzCa2aYNGLLOzszDXhETMITCP8sun4ZfB5sF8s6mrVjQzz4MWMXSUNpSDdFTgKy+jJTTMOkFtFum3izT2F7IlHb2Z0V8pnKbFRMVlIGIGGpUzoYqyzqKUcaCicAWd/qwnRigX7Idl4EkMyZMst+EaM8HwaqbjfUKSReVKSl9gUzjSGuYxqWycpFVWecRnSZRTX8SpndA3KvMvxwY58GpX3EobK12RH+F5f3Uthd2R7sakoqXUWacLsssX/APdcNsXmWSaLpE06lobisQVlkKxMyX4LyRUyku/zR4HM8HpA9BPDpGkVTR/pp9cuPJDf/q/CBqtSwKyZyWe9cnouKss6hwMlfg6k3ChfIC2+FLT4OI+UgdOUbZtyiKSla8aVzxy8DmTl/crP5kDkqM3SXUeGDzy8AjONwPGkJTsCkXU/KO6PRzJk70ZJ2zE5dRMKTpc56yh7QhU5LqDoOS7QWYo2pPSKLKfWmD8h6OIVS+Vjr6RM0qAuT87Y50O4xLKMq1j8iyN7NFgU5MY6WbndCabUoZANgiEWtRyjlxrGqBUfE0vcfnRFlnGLluuXdfCZnmLgmmTrBQ0PonABgN5zwzItoTXFPzpjGKjnpoLdYlCwDo1HnDQDZM8KLkpG3uL6aw7ZLSAzTEjUDGEJ6XqMmj4ZoIm2Bqu2hXcYKGWj08zC6APSmas/5mjPnMo4wTifOikZi8Jg3ucnnHqYqm3JzPuuho2CVDYQs5FNw4w3Jt6k3zOfNowfLTmIGod8XRajkeuZXeS0SVBpU9GnDdbzrdosm3kl8an4geceb8sVlO88op5Y70O6kaqzNiPSrwkBfMTqAB4VhWdbEG9TZiAYxUW3ON4+EWGFE5QnfA6laaS1gXLoc/z1jJRh2WSzFleaSHfMc4fJ0ik61oxfNLP8sbuMKSpNnxsZIVjVapIreQLtsailTihoaqbaklggtory5vBROT6uKNJ76c489OmMeyzC8kvwujvLCzFjqHzzGqC0TfRhFEs9hI0A1qxctXOcsX+mCaqWpVaAJDDfTnHnpdsTo3/Lb4J5Vr2Zvn9YaMKI9JKwtWidpW3JJeCJwmsj0RtUeASI85JwlnSraDxoYiZbNnDpBaZoekXaV/eyxS4oV1XdCs1DqfxoGZkgA6x4wnPmjAOESLi3Dq0VVhUgHtk569IrWVKGvOwShZBM4Bd+MxV7NQxyXxxkLQ+LaQsZlIJ4gDrGD9LFr9rwNWENPzuiowNk26YkF5kp8gCFJ41eBKwpMf7M7V+7GKu35m0sfhSFV26t3OCxvmAzJFoyWRZIyBcvLqmcYLap9qEojyJaVsWcoIdqP27o0fKZ10wpOYKb4RRlKuSktVqU3mkY3nHktfJ1seXp4PL4PtNqCCmZIExeNQpVLHZzHFVUg5GhxBtAr5LMb95HHtxuS5c3JjAaCG3PDIkkpPYOskHrSNy23Hkvf2C2bSpc9PB5/wAfOAB8mVo7ct93jH74jy+cL7MvR+0l+/TJGhMSQQF0H4iEjj2TCNpWhGMVTA4qCVi4ZKHs5KBo0pV6LXyTTy9PBZC5yi4sq/4kvkVwzLsU9QfxDmtCuW40msYsrDiEeYEnK7JVeWoCTmvaPSWXwkkhIlpCkrJBLBk4wL9kg0VpaNtT/wDPz5M/v48AF2GeG/8AjKvbzkXsCzAuDoIfRFZtnnAObMbnHaRUC8hldrPnGaNs4TBH4ShSb7kqUD/K1MxJ2htGHEYhSFHz8cm8A6Gq+mC7t8lR5+DJkrmlPZkgnJ+1QH2lQB3xK5trQMZVkOL6wmpbirk+iHTbPHdpKSM5GMkKbLimoeHJNklMFeLGNnoK63d4L6c17/Ro8/Bim3zgATZlMagiYK6ipoOi3TVBxZph1rQ2/GI4xtS5+L5gU4qwUG3EtFjb0AvMkMSWx0nFOvsmsVyfJe/0aPPwYnl08AkWfIftkAnYbzoeAyMJz5l1lUGcHGWlLEaK0jUt+BkTVJULZapBCnOLODKGQYhISCGyBs4ywzMwSCrt2lZlgXYwKjpeo5jVDWHbXyZV1eungxZdsnqukJFS/wD8iXyzRKrVN9KSczJmJL7o7C+DS6DZbVMSB5yJktKwWyghiKUbiI0ETgAHAOkBg+pzC+3+kk+tdDOVjm6WBsr/AEsa/rEyp040TZ8bTjNtOMGEasm0J9V9REFnW2XMoUnYoZLtcc3Lsbt7nn7RbZmWVLOZph3OJZBOcAmFfKJymBkI0Ysx9X2Y4GN2cmUKdoaGBEU8VLcYs3FO59jdYVNLp8ha8/BkS7FOL4lnBY/eHl4ktvEMJwTajfZ07FEU0/s25xs2RawGTNpkYAjgY0krmkDtE/lPSB7R4WoWrJ5VOC7WKCTJGkrUzZvqRWKTcH2kHtSpJ1Tyn+pCY9Z42ZnOi4czAl2hbEGYljQgtX+doN68LULe/wAHlVyrQ7GUhObGnMN6UF9sVm2e2iokoUGvlzcYbwh40JljQk0m5PNegbKyVE9IXDDzFEaQe/zddY3d7x8ha8/Hgy0eUrJCZaCRcDOY7AUBzAj5QXHiHVlT45iN6BGpaA/aMxTZWY8W6Qqu1CZUzASLnSxppKkwqXZag493oZU+dOHnSCkaZp6IhZXjD92NCphf+gRvz7avFxSgKGknlWMeckk+YE6ieoEbhKvRe/sw492ehM5dQEp3H3vnNAUWRbOp76ZByNaxnS7MH+ttBP7xZtl8GmWZSWGNOzjtRi2nI7XN9DSlIKcpO472yw5LtQAoOnWMCXK/FNrpVFkWEZFzQ34lcyYzKCfNipNdDemWpRHm0yuf1hSZg9Ky60p0dm7TojHXg9Lj9pNJrctT8+sVVgwEis3MO2scQY0oJddPsHJ41+jfmeCkiYgYqyleqlM/yY6T4FIStMwzAVpYns5rqnJlYAF4xZeCgRRUy8+mraxeJVgtx9bOfN4xQ5loXdSiloHPoehUpEshONjJBqTec540HwhRMxJalWdvm6jRgqwQg3omk0+2OTQDBE4BQXHi5jm8mark9YrF1fv9K6WNfo10zgkvjU0F+WWLzLXjVDve/fe0ZRwAlOWYNUxQ5GAKwFLU4KppObxijzMNsc6DWWNfo2EWZaqkEgOwfIddH2wXyE1YYupu6+MyRgIFmM5n+9X70Gm4ESAQtc9jkM5fvVg4V56fZfljX6DmWoXLOoKybMm+F/FLemX5vIbbAk4Ds6apK3OaaoH+t4rMwPKo3jXf71fvxuqzp9hSWNfo0JaJiRVRYbdrgxZUhd+M/Lc0CsngnLU5X44MLxNU41Ek6YyrV4NAHsiaRWsyYpzlvDBm0RfjXnp9l+WNfo2u0PSAYXU4sIoi2uC8yovAekZcjwckkMuWo1+8VyKukOyvBOyM3aGjHXtuMTUMv+fYVnhf36JVaw1F3m9+b3REvCanbsMbu1VtAaLDwWsmQqByduZ70Kz/AAblAuH148znjxJQfDj/AD7Ks+39+hhcxTE4oYmtedeEN2ZaAxJAOks3wjLGB0Z1/wAWZ78AmeDchR7SMY5yqYf7oHGPVv39jWXRL+/R6VGEEVrsBJhdGG5SnAIGSqSl97PrjzyvBmzvWWNbzDzVEf4Ys/qAbV+9FZs8v39hXaYX9fg17RhR3CVpfMz98KSJy71ErrU/oG5QAeDkgDsoCdRW+9+Dwv8A4el5EnXjr74Uocv8XkPz7f1+DYXhQJ9LT8vCCvCaWo0U+0cKwhN8H5d5l7XMLqwJLH2Tjb8I1HZ7Lv7+zEntMLXwPz8Ly2fGG/4UhFWGkqLkcR0iisFywPqRvPUwsvBiPUG8d8dYw2Zyctp29/R6qVLCTdLJz4g5mDKWrKhB2dIEnxjUZtaoupczMnj1jy1PUkTLTMcMlIGlI25TBkWdZ84oP/WPjAUTpmRr8gV3xJtc31X39TA69KEPVAuyXsIpMUcrAaoTNvmj0MuXvd4425ZFUDZ1viUWVUO2dIIDTFO2YEbgIYCRnxjpEZS7WvIkPoL8iYqLVMyh9T9DC4sk0axRmJ1ZNwgaCa1fVGeLSvKBo26zBRas6Rq+TBRiMpQDWo3c88Xk2IK844w/LTV2XOptogPlLi5OwknhdFkJUbglQP4uD0O8wkbNnSECg4DrErIJck/OlnprjNFrxbwE19JVN71hiXaMfKDqJPO+MPJoVwnhSSlSUqSt1KYEJUzuAztp0CkXRgg41AXGp20XsfloflTS7YxS+Slwg8tKmIYAZyVHfRoW6cgVeolhHC6bNLSZ8xKEksCxJfMyXe4w5ZcJhSQRV2Pml2Od/NemQNCWF7UmWgnHDgEkYr0GXRAbNaULAKVBjUDI+6sZaVK0HjU0LTZpcypCg+S9tzaKQlOs8lGQvpDcjDqUYyb0Cl5JOatRSELYyTXEOsNyESrUgM1MtQJuOfF6vWEgjMH58BDQmJN4B1PHC1Iq4TTKSQ3dHVVwZZCEXAgbVdXvi75gnPQlqaSYtLtsn10Uv/adAYsLfJF81Pt9caDjXkXAEic9O8DeaRyFJIqxbMo9DXbBF2yQftUu2RRPJ4qbXZyPrANp92DjguANQSQWA3H4wBEuvaY6L+REMm0SGrM2usdIqudJyTZb6VnqYKtdA4FJlnl+ruS8KzpEsHvSItM8WftJXtd5hKYE+iqXvEKqDoGnSZLXKGkN1hVUiULn4e8ICtKhcpOyAKWvKrcW6R1SeTm6GiJizeVe1F0vp3nvhJVvJFDw6tFBa85O4wWs1cjSUdKtWMr3miwCsmNvPfCSLaLq7j1ghtQzK9g9BBaxuQ2MfJzPvF4nEmHLxpzeM5VuSFCo9jJBl4SRlCj+6hR5CkVrK5DvijlJD6TTffFVA3Y2qp74RThKUKNNv9RfuxYW1Jux9PZPdSCkiTWR5KDlWdQN3GLSpaMpUTrp1jNNvl0P7Qm76lT35wIny9DB0rpnlr10dENrK5G1LlozbX+MGTPSHqNWMe54xZeFkC4TLsiF9E8In6XDnszf4cz3IrXgrlk3UWxnZJGnGfgY5cwX0vypAO+MNWEQrJNuySlnZVNIJLtT/ZTCDlMtQdtGKW2w2Mru4fCWGZclsdag+QEl9gNYZsttBSFJWVJIcEVjPmrSb5ai+RUgnmi7TA04QQjsiSQBSlmULtSIreHBFXjxaCW3DctcwSivtm7skir0O6C2SUqWhKAcYgX6rqH5vgCMKou8WvZIU75S/i34wRGE8yJqg/3Mz/x12wuNVRIlOnNo00zZuLQcnfV+sWVYlmqnGhsX+loy0YVIvRN2y5nRB5CJm4cVlTOzB5Sy38pI3CMWS6Gr1kPPsAZyA2kqPFR4QPFT6iCchxRucwtMwzjEdia11JUxuKBA5tsTlTM/hLPKNJS6mbkOKm1+qOzFgqVnIngIyhbgPQW//GsdIKMIAXBfsL7micWN6yaBJygeyN8UXLyBgdo/vhHy0311YiuqIscIFvTGpJ9yC1leshlSmv5qu9uALlNlLaz/AOSBKt5/EdaT7giibaXdlez8IbZBcgqrOM/P34oqy/i+fagUy0nMfY+AhaZbDmI2HoYUpGW0GmSgqlNqR3wouzAXK3ACIVbD8g/GAGedHHujolI5to9J5In1X2nlEKsifVA3wDyk5uffFhOMeWrPXQKmQkHzEj83fFlKTWt97seONATPaLJn5XMVzK0XnycoVy6k8oiWgv8ANd7Q3jA314xdEkDRDfTmVoNMon5FOMEErIxPzmi3ixFFpSBWC4qHEHKpXP8AtgqZGV3fT3pIgACdPCCADOT85DDUqB5Vke8kau7EghkazrHcmFkywc/OCJswOVW4RXIqMPLkB7jqxT7sNSpYFyTtF38lLoVRZB+Lh3Q3LQnK51gdRGHJDRlDKLsG0lx7oiU2ZGV7rg3eIupKS1K6hFyRmMFyGjEJ0xIoyt1OBiku01YIvy17jGhioy1+dMBWJfqjdGlJBRiky/INQ/8AUQRE0j0hXQCf6ng/iUE0TuDRKpQ08Yr0VGAWsm9QcaQOazHITTzSfZP90EMphcYok4r364rkFDlWEGuMQcwxfnjHSsGZ+nRUQmYM54d0SJwHrbormVAU3BbZ/wCXvin0YchO1jy74Oq1JOXhEeVjITy6RKTKgqvBSm86uhoGnBa3vO1u6GvKBn4iKKWBWvCFTZlohWDDc4OpvdhKdg5eY/P5YPMtTfoIAu0HJ0hjJg0KzsGnMX2GFF4PL1G8D3oZtE1RyQALUM274R3jJnGUTQTagPRbS0XNsGmM4S9WqnuxdNn1b+5Ijk9mjtexsWlJN0D8WcYlJJSW7JTdqaBs3wr1i6CkZ9/xipTkVwxKmteE/OiDi1/NRGeuenOTkYl+RpFkT9g0EcmgcCvNTykZQPnbEm1DMN3xjL8efRJOzq0QLSQL+I7oN0N5qGem9kjZHY4OrgYyzbD62xx3RKbUprzr/Rod0V5rpSnNwHMwaWgZuB6CMnx5yczEOf0+Ji3ZXm9Lb1OBgyVj1djd8YaZxHq7YImYrPLGz5eDdleNWuZaMZPiUSQPS8YS7aMWG5cxXpISDoDjhWMoz1+ujcR0745E78SDq+DQ2diqGt82Yj6qSmYfVfF3Y0COD/HhJnSlIN+KC7aHSNGgxdVoU1Mn4vgYg2xZyht/SNJNcgr3G/FFOUt854NLVoPzsjImYQU5FOXSKptZJYFIOmvdGd2V56Dx7X4u3FfnFfK8gxOHfGH49Q9T51RReEFnKltvQQbsrjcTaMxTsCe6IXMCh2i+inQRi+XKNxQNNeovinlivWf5/di3Y3GpMlozcIr4pPqjdGQucRep/nVHeOmHLTN8iGxhca6pCNHztgKkS3ycO+MuZOV629++kBKyLmOw+9CoGbjUmLR+Hn1hdU1NajY3fGfMnKzjfCylKz7yI0tmDmOzVg5eAMJTZgzD2YCqYcw4QuqYcw390dYwOTmGEkf7h9GIqv8AOw4QazYPXMWEJmh1Z0BI344jNS92OKXdkkcTBhMWfTHst1js130+jknXpr9hrTgy0SlYk2ZKSbmSoLOgsDQaSY5FjONWcj8yHHFemAps5NRinS5HWDWcG4jrxaDjk0ksasP9FXNaUbJRuzX6MkdNwar/AHKB+QvzMSkZgN4/WGEPlIG09wjFWuui8G6RfTV+QBwO4/zaCf3C+8qgaMDkf6sCn3b81V2w6sU87rAkTAM77Ik5Z0XgLY41fkCcD/8A3Vfw1e+ANkVGB/8A7lP+PmrHfeYYFre8K3/GJ8oF2Kfa7zDWWfjwVscavyUTgwAt5UGzCWT/ADJmY3GJODwKptFdEtQ21UzwcWlJyKGsj4wJcwZH0XQVl7TwNsfa+SqLMMtqOtUsUOwkiDIsBI/zxbL2BFRaTp4d3GL+Wk0dTbOggq/aeDVsfW/JHkpy2gtn8WK/z37IlNlKrrUoNnlKH94fc0UNuLtjgHWx5QxKKTeonX2uYgd3tPBJR9b8lU4MI/1x/hhtjGmxorMsRJrbEnXJbbQkHdDpsaD6QTqlpD7xFJliTtz4qe6M3vOi8GrI+t+TPm4LN/lh2Sh88IX+jiT/AJxf8w/pjXNkUnzWOjFHMCATJqzkbVTpGlN+08GXs4+18mYbEoXWqYdhP9VYIiwzD/qplfwQ6pShe+/4RwtMzI/zshvftPAbuPtfID6JW3+bmfwinjlgasGTAKWqYaVaX3m6NaXjkVJGkno8GRLWPSPHoYzvH7TwO6j635MH6KmkfWTDrlJ6mu2Ko8GpjUmztgAbZjRqWi0quAUT853gKLaoeiNdQeAhU5dP8B7OPrZnnAcwfbTtzf3RH0MvLPnDd0XGmbcTeDsJ746ZPyFN2Ym/YYt5L2gbuPrZnDA6vv5x2Dh2ngavB9f3s7h78ayS1Sk6m/UiLKnnPsqW4Q7yftDLhD1sypeBJuSbMOxJbiYHMwLPHpL3J741AvKRwpygSpz5ufWK+Xb+GXGPf+sSUlORKh+U9xiQtORm0sDucPB8cP2cYZ3BVXLUVA2RSbOe9QI0hR5p6w1ZqiOQoa3y/CkHSKMw2l+AblCYWkms1I0JQR3coIA32jiJ1JUGVpYVxtQ7gHjpYRmJplBfcz8IiWCPSp+83MwSWqvnqH5ierRzuZ0UUQSPVUNQA6R2JXLqcd0H8pSKFlawnljkxMu3pZigHbFcxtRRMvMmvzoiqkF/NrqhhU5BuS35u+OVPQ2baDBc8DRCiWytpPyIKMUejtifGppVTPnEGSZZZyeENwWi+Mj8Wy7iIlAQTQvnFx3lVL4cxpTUru7qwdK5bAXDPcP1jN//AE1aZc2zSyay0FspZ87skudUWVNa7F9k93WDWmxS1F/GTEsaYsxhtCnxnOSkGKE+txb++NXIzTiZ9psgnMVYxa4OQRsBrrhiXPL1O0oLahHWnAxmVE8ysoIKS+t19Y0ZdglAdpQP7y34FTAwOSoSTqKomnKC+lCgdgN8cp89P3PhDhwZLOTG3Hvi6bKgaNvffHOqNiEtquFbEEcoubWkD0tQBDQUy5YJdaWzHFfi7xyjKbszUNor/QKQ1AWE8erM2pIjvH5ATvA5qimP2hRxXJXXUQypsqm1qYcYqlQTUs1DttH9qjAzZQD5xGwjiAYfCUCnZ2QG0BCb8X50NxaKpUFk2ZL5NH6qi5litC2ZjfsDRKgHHaodLcoIhaUigJ0qVig56FzwjRliqgBV9jQFagKsRprD0wFQqpIH4Aeb9IWUhIq69uXU5EaTMMXE1IvJ0Gv6QCdPBPpcPdhvHTlC2fKUjkowKYEaTrUO6NIwzEXbkuzjfTfmipt4GUahX4HfDy7HL+7TsB74sbFL+7TujvfHBzsnlCRwknIE7L+LxyML4tzDUB0hv6ORfiJ4xc4NQR9UjZFdDA2TytRX6cN4bXd8REpw2/nL5q4gVhlODUC+Wkaw8WOCkGoQjeAILoYGyefkV+mhnHs10O8D+nRlG35BjTlWSWAypMrXTnEeJs4b9kg7R1IguhgXGeVqZycOh/hFvp1LNwZhwjTEuzqA/YJplDD+6CowdZTUSCdo5U5wOcMMlCeUY/04jKOvIxZOGw7Yu8tTjGmLBJJbydKT86TDCMBSW+p3t0EDns10ZpQ2mUZicNIoeztNR1i8vDqSpypOJi+blBGk5Gh1eA5WSWkHSHhVdglJ86Wh9CWHF3iUoPoVu0XVBk4blsSG09rPnii/CBGQbj8iE5uDkmqZTDPi07olOC0t5qHzYrmGkC/PsOysOOxCgHz/APrFk4WJNFAajyO3JCUvBKS/7MA6qcekVNhDkJkBW7nSCkGP5minDJuC06nrrAaIOFmFVHOank0ZxwcR9gNweIl2FOWWkH90HhGrYmayH0YfBoFrcfvd0EVhNR9NdNZ4ZIQODkn0Q3/GOggZwYnMB+Rv1gtgVZj3lpz8I5VtYc7hvoOMZq8GI/Du+EBKQAxLp9XIPy3RpRiwukaJwmUsbt3LujrRhZS2qWAujLCEZEAjO0cqzp9Rvyw2RJbSSGrJhAqcKNQaaoYlW0ZVNzzdIyTJHqfyiIMseqNwhcEzO8lQ3fL0ZCCc4bkawKZhQXA7i3WMQoHqp3RQo0J3fCJbJGXtGayra+U7++BLtB07SO6MtY1bhA8XQOEbWzRze0Z6RKKsCokbP7oqZgvctn17TEx0cD01JlsoEpLhIcmooKXQeVZlKZhUgEMchuvaOjoxN21Nw40C+SqY3ULFuPIwPEIZ1M4cVqR7JETHRlOpqheXNJdiXzO1NbQSUlT9kl9Zyhw9Rkjo6FgVXbSkspRv0mLLtwBqov8AOuOjoVFMashU9WWoyfN98TLtJdgQ9zVvOS7rHR0YojVXQa8mmNUCv4u7ZGdMwpKRRa3IzIXq+8GaOjodlFSlQxtJtRqLzPCGSFekpOdILjYpfUxvyZcsimNXIXrsxmG6Ojo1t9moUoY2G0c26mfacI2eUfOZ86SbszhTcIeRaZZQFguk0fEAz7chyGOjopbJKKlkY7Rubjg4gCuLQkAVyqDp4VjkqKqYritNRbPojo6OKO3UqqeA/ZZr6fGATJ6WDgh9Dvxjo6FIqi/lIVcHA0d6oG49XJwN2WOjo3ydDPSp0xOUoTR6kA3X1dxAFWkDKLsxy/oY6OjpFJmJSa5C5t6SWDE7e6KGcVeaAfnTHR0dXFR5HKMnPmDVLW+LiV0FPWkcbFNu8UfaT70dHRze0a6G92n1AmQticUsGcuMpYZXv0RW0yVIbHSU41Q7F7sx0iIjo6Rm20veRylBI//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6" name="Picture 12" descr="https://encrypted-tbn0.gstatic.com/images?q=tbn:ANd9GcTgFlU4VEV97nEI2lfkbLN7KfdlGLwLiBa_Gy15nwajAEyQNSBRGQ"/>
          <p:cNvPicPr>
            <a:picLocks noChangeAspect="1" noChangeArrowheads="1"/>
          </p:cNvPicPr>
          <p:nvPr/>
        </p:nvPicPr>
        <p:blipFill>
          <a:blip r:embed="rId3"/>
          <a:srcRect/>
          <a:stretch>
            <a:fillRect/>
          </a:stretch>
        </p:blipFill>
        <p:spPr bwMode="auto">
          <a:xfrm>
            <a:off x="3505200" y="3429000"/>
            <a:ext cx="2143125" cy="2438400"/>
          </a:xfrm>
          <a:prstGeom prst="rect">
            <a:avLst/>
          </a:prstGeom>
          <a:ln>
            <a:noFill/>
          </a:ln>
          <a:effectLst>
            <a:softEdge rad="112500"/>
          </a:effectLst>
        </p:spPr>
      </p:pic>
      <p:sp>
        <p:nvSpPr>
          <p:cNvPr id="1038" name="AutoShape 14" descr="data:image/jpeg;base64,/9j/4AAQSkZJRgABAQAAAQABAAD/2wCEAAkGBxQSEhQUExQUFhQXFhwXGBcXFxgUFxgXFxcXGBcVFRwYHCggGBwlHBcUITEhJSkrLi4uFx8zODMsNygtLisBCgoKDg0OFxAQFywcHBwsLCwsLCwsLCwsLCwsLCwsLCwsLCwsLCwsLCwsLCwsLCwsLCwsLCwsLDcsLDcsKzcrLP/AABEIAMgA8AMBIgACEQEDEQH/xAAcAAABBQEBAQAAAAAAAAAAAAADAQIEBQYABwj/xAA8EAABAwIDBQQJAwMEAwEAAAABAAIDESEEMUEFElFhcQYigZETMkJSobHB0fAHFOEVYvEjM0OCcrLCFv/EABgBAQEBAQEAAAAAAAAAAAAAAAABAgME/8QAHBEBAQEBAQEAAwAAAAAAAAAAAAERAhIhAzFx/9oADAMBAAIRAxEAPwDzN7rnPNKyS2ZQpCamh1TS2y5qk+ktn8UKJxvc25oW7lwRhQjLL5KVRfSHn5pkchrmaLo2XtdHiHkoq37H7GOLxLIzXcHefT3Bn55eK91dgInAVijNOLGmnClllP0z2L6HDmVw781D0YPVHjUnyWzau3MyOfV+q6Xs9hX+th4vBtPko0nYvBH/AIqHk9w+qvWhOC1kTWWf+n2EOXpm9JK/MID/ANN8PW0048Wn6LaNXBTzD1WIk/TOI+riJR1a13yIUV36XH2cX0rEfo9eh6BOaU8xfVeZy/pvimEbssTgb1q5vhQhHwfYzGMcDVhvo+vz5L0qTTp9k4fnkmGvPMV2UkeWlzHMI4UfS9q0zCinsvM0neBDRnYlt9V6ZN7XQfVObkfomQ2vL8Rsx8FK7uViDcf+JIsbZFc8lwDJoiTUVew0N8qtGtdQvUxfpzFUI4dhF2s4ZDy6Ia8v/bSRizH0bcClakWz0zUXGzkknd3SBQ0GlSRXic/JeuOgYa1aMvzooM2xIXAAgimVD8Pghry1lg2nqu1rlQ0LraqHtKKwO8a1p62deQ+a9Qn7LwuNQXDM0o0i+ZIoFTYj9PWk1E2ptubvQWcpYsrBNc5lDSrRlmakWNOPNTpY5CygHquJ03g0gWP5qr8dg8QPVmiLSa0LSCDyUbH7BxGHb6R25u5d1xfQ9CBmgpcPKY3759Y2ve9hSlc7eSLicZJ6PQ1u4XtnSnn8ELFQFzS6jiKA2bTdBsRbjbyUX9o8neY6rabxFaixuPjmmmOdhnkg7xLXNsKVNhz4X80GGUsbXvG9CTexyUt+ILQ0xlo7pFxW1RUEeKHh5y5pBDaEilO9QA2Ata/JQecGtTfX6otK8AmOZc14n5pwaubTixOiaD/CeW1XRwA1vS1rVqdBnbqoChopZXHZnZP7rERxD1Td5y3Wi7vtXmqVhraoHwXrf6WbG9FA6cjvS+rXSNuXmanyWuZtLcjcxsAAAFALAcALAIgSBPAXZyKAnBJVOagcClAsuJyXEZIFfp0To7pH5pzEUWU38PulqkPrFO3clAN969PoUQN+X0Qtfzgix5DhTqg5p/Pr8E4cEgKXjfogc38/lIRyPRIXhd9PAoppv1Tap3yQ3G6BBW9PvzUfasW/A9taEg0J4i6LW5TonIjyn9vmO8a3YeOpppdcyKNpNCWkmt9GmwvyS7ccMPPKzdeCDbdFG7puKXuqqDbMYYRL3HA0DgKWPvZ0/lZbTMZH6N5G817cg05XFxUKkZi2B266LdG7WzqkUN3OAHSyl4vHRhoLdyQG1WObvN4EttzVPDunEXB7xyOoPs6bqlGaIuepS5LnZnqVwzpx45eK5qdWyIBa4pXKxvxohtNLIny/PJRVlsHY5xU8cIyce8eDR6zvL5r33DRBjWtaKNAoANALUCxP6Z9n3QsdNIKPkoGg5tZnfgSaeQW6C7cTI59U5oRWpjU9q2yUJ4TAiNCK4FEAumNaE+PMqBpzsiQ/VDCNCLhAmp69UTghMSvdYEcFFJqPzRPZkOiYw3H5wT4zZA6qX5pHBNL0CblafnknkpjTwz4J3yQK8/mtEM8uPVPyQ3cEAybg+C5pv+fdNf8AgXEIK/F7Himl3pAd6liDQ2zB0pkvNe2eyI4JzHFV3dDjv3N6m1r/AMr1XEXoQdf4+q8d7ZbQecZI9jnDdfu8a0G7UaA2KlWM/M4E3G5Wt7G565aqA15BIa4gHTl1V1Nhnm7g1wIsabuY0IVZEG1FN5hByPerpSv8LFjSnlJJdpc5ZZ6JGDJP37nqntZeqzVOaDxXoPYDsw11MRKWmn+3HY/93/QLEYGLfe1rjQEgE0rSutNV6RBgmRhrYHFzQABU96utVr8c26ndyNHBt9tO8wjxBupce3Iz73l/Ky5gcNL8whiZwN23XdxbWPbER9qngVJZj4z7bVioXV0IUuOInKiYa2EeIacnN8wjtcsg3CP4IjIHjimGte1K3JZiMyDJzvMo7MTKPaPzTDV+1Fj+hWe/dS8SiRbRlFa3qNQli+l20Jz7BUrdpPGg8kb+rEi7fIqeaeosqd4fnBPjNvEqvO1W1qAUrdqM1BF+FVMq7E8m6b8VG/qMZ9r4FOjxjD7Q86KYuisNCiU/MqJGyi1wc8iPulPigaRrx16pD0zXEpgd06oGOCG/T88k96GXW/LoHPG8KHpxXgm1cTIyWVsjR3ZHAuyIuc+IOa94WG7V9iY8XM5wlfG83oAHMNqEkZ6DVSrHl0u031ANw01pW3w0UY4gVqeNFP7W9k5tnOYHvjeH1LdwkEburgRbPLXwVK3caLPDgeV650IXO61Azdx6lSWMQTGKnqjBt6qKNHY2JC33Z+T00YLnAPqeQJ5cFgmtVvsbaRi7pFWE34iuv8K8XKnU2PSoXTRWcN4c7+RRhiGPPeaAoez9ovjpUVYRUA5U5FXcbYphVtjwXocgo8A03H3Tv6YU4bPcy7SjxYxzbOFeaqANw7m5EhSGTvHAqdDimuy+KPut4KogtxvFicca06KU+BhTDs9BzXMpol3WnRBdgyE30RCCUyFpJ4BM/btKAHEN3UvpMh+VQF/ajiEx2D6LvSJDKmmGHBlDfgypAlKQzqaYguw3JMMZHFTROkM3JDEUYiQZPd5pf6hKPar1AUh8g4IJDSp8U07VkHunwp8kh24RnHX/ALEfROkjbYKO/Dt4pkNpx7RsHrMd8Cms23E9xf3gI2lziQAAOOfIqrxOBBdTe0/gLG9tMe2EftGOcS+jpSLWHqMoK8z5LNyNT6p+0u1n4yZ73UFT3Gk0cGj1W9fuVnPR7rrCp1P5ojti3q1rz5dSih4bwfcWFm+OrlydAi3O4seNCanQapwQibnqUVqyozeKM0IDQjgoPQ+x+K9ND6J3s5D6hWboHRu15ELF9jp3tnG6CRQl3IDVesCFsjeuRXfn7HK/tCwG1SLP8/urhj2PGh5qqGEBO66ztDx6rvQSRHl8FtlZP2eDdpQTC9upTsNjhrYqc3E8VRAinIN81JZiK5KR6FruSDLgSLhEFGIoiF7dRUqCA5tdVzZPNBNMbCkdgxoQo7XJ4logR+EI0QXQFSmTlEE41CCu3aaJHU4KweGlDfhgcimCCIwcik/bFSH4U8EIgtyJCYaBNhyo7YjX80U0zO1oUjcQ2twcuqmLqFK01KAQeCtfSMOo56fmqccOKKDJbQ2iIt9xoSAABxPDmsA/s0ca9z3Oo9xqXG4PXVXe2pzNO8D1Q808DRafs7swUB5LOa1ryPa/ZXEYYVkadz321czlXh48VDikIIp9yvo2KPdrlSnnyXjX6kbRwhnDMPE0OBq97LNJt3aCxpxWLGpWacLnqU4FCJuepRGLDQ7FKwzC4gUJJsALknQKNFfReidhNg7o9O8XPqDgPe6lXmbS34veymxBh47gGR13H5N6BXeDduEs4XHQp8bF2IjoA7Vvy1XefHJLmhEg56FNws1O6/8AylgkRZ8Pvio9YKoHNs4Ou3yUUB0ZuFLws5yOYU07rrFUQYp65KXFOo8+ALbtQWPIzz4oi1q13rWQn4MHIqOyTxRo5UAX4YhMI4qyZiK5rnRNdlZBXhiRwUmTCEZIBB1RdBa4pwlRd0FMMCgc2dI7EVzQZIiFHNU0TQ1p5IMmHByKA6Slk30qamGTYM8Fnts4x0DSQ4hx9W9CTyWhmxW6CSaAXJ4BYLG4g4mYvIPBo4N0UqhbMw1bmpW+2XRrL5AKhwmz90CvL/Cpu3na79s30MJ/1TYuH/HbLm//ANVLVkB/Ujtvub2Hgd3zUPcDTd/tHPjw+XlLJakXvXW3kmSS3vnnzTQ4Eg/MfIrnfrpFlI656okRQmHvHxVnsbAyTvEbNTfgKe0elVmQ1edj9ifuJN5w/wBNpv8A3H3R9V6vCFA2TgGQxtjZk0eZ1J5lWDAu3Mxzt1JjUkCyisCPXJaQKIbpLeGXTRToZFGxjbBw0z6JY3IJGKw+93m2KFh5VJgkTMXhvab4qiTDMnyYZr8s1XQy16qXFKiIsmHLSlY5WjZARQqPPgtQgjtcnskohVIzT6A5IJTMQnktdmFAdWqVr6IJEmE4IFXNRGTovpgc0EJz6pWwjPyUh8AOSiPiLUA5IUB0FL3RxNQ95R9pbRZFG6Q33RYauOg8Ssqy3anF0/0Rme8/po3xz8kHs5hL75yGSrO/LId673mrjzP0Urbm2P27RBBQzEXdpGOPVQSu1G3fRn0UV5fadpEOXFx+CxTOzP7rI7pHt0rc8RqnBzI/XdQZk5kk/Mqu2x2xIb6OL/TZyu89eClxqMxtvZr8PK6N+6XNv3TUEHI8umigDMcE+eQucSdUJrjUU+Kw2uo2EuIAJJNuJqdF652P2IMNF3v9x9C7lwb4VWB7FSxtnc+QEub6nAVJq7qLea9Lw204nZOFedlrmMVbNCOxQ4n8FIY5bZTIyUR7rjkEGJydXvHwVE6IVFDkVEYC0lp0+SPA5LjWZPHQ9ECxuU6CRVrHKRG6iB2Mw+73m5IcclVPhfWxULF4YsNRkgLHIpUU6r2uRWuVE98bXdVBnwxaixyqU2YGxRFcx+hslMakz4QG7VF3i3SqBpbRDL6I5kBQnR16oEZMjDEeKjOjpkguKglyta7kst2kwLnboFwDXxV06RZntT2g9CBHH3pnZD3Qfad9Alqs9tHaH7UFrLzu8mDiefBZLFbRETTe5NS43LjyV3Fgc3PNXOuTmSVn+0+xi6ssQJc0d4Zmg9pvMLF1ZigxW0S6pBp4948+igUNzpqda/NNe4m9b8deqZQcb/TqsNntdXWiWNtx1TX3AArTO4GetDmRlmiQCh8UVYCYtfVpIPGt+as8LtqVtiQ4cx9QqMubW5drWgGde7S+XFKHU1Btp8kRtMF2r3PW32HzC0+zu129k5jvGhXlMU7r361/nwR2PBIrS5z+q1qY9xwXaOM+sC0+YVzBJvd4ZG46LwbB46RtmPNzQAmo4DNe74MbrWjgAPILUus2YnRlTWDeBB1UCNymQyBaRFjtUHMWR2FJjm0IdxsUjCglRPUxpDhQ6qta5SI5FUBliLHck6inFoeKFVz2lhockDw5PEiHupK0QTYpkRwa7NV4entkQNxOFLbhAGNpZ1uanjEeKzvaXacMQoXd/wB0XPjTJKRckg5IT4lksDtwtu0gt1By/hE2921ZDFVg3pnWaw1oD7x4gLOqZ2v7QDCgMZR0zh3W+6Ped9lisNAQS95Jkdck3QGShrnSzv3pXGpOZFdFExm3wK7oAHFxU0/i4pVS48dBAKveC7gLmvgvOsb2irk4u6GgVNiNpvdy6fdT0s5Te008T8S90LCxpuWmnrakAZDl1VSCOptp1r9EmdyiRBYbHY0AXFeBrSnOmqJC2hBsb5JzxYmw4CvTLimA7paRfKoI3b8P5UUx7u+S6p7xJoaEkmudFzF0vrHr9U6OgBsa2pegHGo10VRwciSDdNiHAZEZFAB+yXfQXXZmIyYmBvGRvwNT8l9Axrwr9PIt/HRf21d5A/de5McunLHSUxSInKCx/NGa9aZWRbvNI4hQYDahzFkeGYcVGxcgbI06Pt4j+EEkFPa5CaU4KiZHKizMDxzUBrlIilQR2uod1ye4I2Li3xUZhVR2oyMO9K4NDdTkgluVftPa8cDd6R4bwGp6DVZHtB+oAFW4Zv8A3d/8j7rES7Q33F8rnSOOlfmfoFm1cbXG9rJcQdzDtLG5F3tHx0UWLBsj70rwXZ3P4SsyzbEj+6wtjHKw81b7PwUWckzSTz+qFTsRi2O9RhJ971f8qun2TJKd8+tSg0AWjw0uGb/yMSYjaMGkjUTXiWO23ISQGhlCQa9411VW6UuNXEnxv4Kz7WMaMXPuEFpeSCP7rn4kqpWHVxT4W1NKphCc0XooCNHwUzDOI9XOlMga1F6KMFIw4JPdO6QK13t0il7HiopHScF0slXd2u7pUAGn91LVXOxji1kZA3Wk0NO93rmpzKax1/moCH1j1K57KUyuK/54JHeseZ+q6Rm6S2xIJBpe4zoRmqhjglYEi4OQT9lY30MoeCRoaZ0K0J7W0F3yfH7rIEocjTTNWUxr/wD9o335fj90o7aN96T4/dYyKIE0JoONKpBGr6TI2g7bt96X88UTDdu2te1xMliMxXxzWIdCeCb6FNMj6o2ZjBLG14pQjRTV5Z+knaHejMMhoWUoSdKWN+Qp4LY7R7X4aGvf3zwZ3vjkumsWNCSmvxIaKuIA1JsvMds/qQ72AyMaEnecVgtrdr3SZudIeZoB0U9E5e37Q7d4eGtHGQjRuXmV512u7b+nqHNZG00pck2vXmvNsXteWTM0HAWUErNutTlez7dFe60nmTRR/wCtnVlf+38KpXKNYuRt4+4PP+ERvaVw9geZVHRODE0xeHtO/wBxvmUw9pH+634qo9GnBimmGykuJcdTXzTA1HkoALIYamhEYBDY0pwA/lQOoU8NPJI1I/5opWt14p0WaQjmkiBBQEkbc31KaAuXIjiEtVy5Al051qGo/OK5cgGXp7HrlyBd9OBFDfw4pVyAmA2g6FxcLggtIrSoKZjNryOyIaOX3KVcrBWPcTcmp53TVy5UcuXLkC0S0XLlA5oRG5LlygKGi4BQqUdmuXIFcLp4auXIEcEjMsly5FKDT7JxNTrZKuQLI4aZaVoSOROSYx5HC+fnXwXLk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data:image/jpeg;base64,/9j/4AAQSkZJRgABAQAAAQABAAD/2wCEAAkGBxQSEhQUEhQWFBUUFBQUFBgXFBUUFBQUFBQWFhQUFBQYHSggGBolHBQUITEhJSkrLi4uFx8zODMsNygtLiwBCgoKDg0OFA8QFywcHBwsLCwsLCwsLCwsLCwsLCwsNywsLCwsLCwsKywsNywsLCwsLDcsKywsKzcsKyssLCsrK//AABEIAMYA/gMBIgACEQEDEQH/xAAcAAABBQEBAQAAAAAAAAAAAAABAAIDBAUGBwj/xABFEAACAQIBBwgGCAQEBwAAAAAAAQIDEQQFEiExQVGRBhNhcZKh0fAVUlOBseEWIjIzQmKiwQcUQ4IjY3KyFyQ0s8Li8f/EABgBAQEBAQEAAAAAAAAAAAAAAAABAgME/8QAHhEBAQEAAQUBAQAAAAAAAAAAAAERAgMSITFBURP/2gAMAwEAAhEDEQA/APFkhML/AH0bhGgBy87BqYQC+Hy2BXxGjmtzKAGL8+AkgIodcSQmwteABv53g1izhcAFcQv/AIKwC67hiB/EXyAN/PvEl8NINukT89YBb6RiQ4ABXnz7wPz4BSAArit4+e/gKI63nV1EAXv87RefDYC/R52iXnz51FAXQJoDCn56PPlkBjHj8bgDfz8RRd31+fP7EAa83E35/YHyF53lCuD3Af77g2ACYUwNiIorzp86hzWj4DWgoqHN+esDF7vOwSAUdA646jTcpRik25SS0aW7vZ0m4+T8V+KX6fAowfPEHQdCshQ3y/T4C9AQ3y/T4Ac+/OqwToFkCG+fGPgL0DDfLjHwBrn0Kx0ayJT3S7QnkOn+bj8ga5vrEvPWdC8iU98uK8Behqe+XFeANc6xM6P0NT/NxXgD0LT/ADcV4A1zwmzolkan+bj8hLIlP83aA51gjE6T0LTXrdoSyLT/ADcSDnLAs/PvOkWRqfTxEsj090u0XDXNriA6T0LS3S7TF6Hpbn2mTDXOeADpPQ1Lc+0xLI1L1X2mXDXM+7cGx03oel6r7TAsjUvVb/ukMNcyETA0QANvK4eesQkQHODGN2ktb0Lpb0JDb/HqJsNK04t6FGcb9Skr/A1FWvQ1fbSkuvNXc2PWRK/qcZR8T1CjCliIqUWpJ6pRd+/zqKuLyNOGlfWXf7y4jz2GQq907JNO985aH0HW5IwlWUGq6ipK1pKSd+m2wm5stYao4u6Azq+GcHZ+7pRHmnSVKUai0292i3UZGJwjg7P3MIo2Fmk9g2Ar5qBmlnNFzfQBWzRZiLHN9AszoJgrc2HMLGYJxGCs4BUSdxBzZRC4XBmE/Ni5sCDNFmdBPzYnTBiBR6BZhPzYObAruALFnMG5oEKiJ0ydxBYo8/SC15+QExGFI28DyWxFanGrFLMlezu29DcXdJdBjWPZuQ6tgcOvyX4yb/csg82XJepqc4r3Nk1Pks9tXhD/ANj1qvk2nUX1orrWh8TMxHJp66cr9D8UUctkHIboTUoYia03cc2ObLrj++s77D14yWnR8GczVwk6b+tFr4cSzhsTYDXxuSYVNNrPev33mFicmTp7LrejewuN0WNGmoyX7Acbh6ljS5pVI2er4F/GZHT0x+q+4zualTeleAGVi8A4Pet5VzDrLRnHTwt3lGnkKpUm1SWdovrtZe8DDsKx0n0RxXs12kJckcV6i7SGwc1YKR065G4n1Y9pD48i8Tuj2ieBymaLmzrY8iMQ/UXv+Q76D1/WhxfgEcfzYObOyXIWv60O8cuQtX14d4HF82BwO3XIOp7SHCQfoFP2seyy6riMwWYdwuQU/ax7L8SVcgP879HzGjgcwXNnd/8AD9+2XY+YvoA/bfo+Y0cHzYsw71cgP859j5jlyAXtn2F4jRwGYDMZ6CuQMfay7K8RfQKHtZdlDYY+dc4SkGxaydgJ16sKVNLPk7Ru7LQrvT1IwuK1zvuSvLajTpU6NVOGYlFS+1F9LtpXeZf0GrJ/4jjD+1vv1FrC8gqb+3Wn/akvjc1tHpeTMo060c6nOM1vi01c14QPPckckcPRkpQdXO3qrKL/AEWO2w2LaVtfxLqLc6N1Zq5Qr5Fpyu7Zr6NHcaNPERfR1/sTqI0cvUyTUh9n6y7xUa7i7O66zqHAgrYVS1q4wUsPik9ZPLDqS3kM8lr8Dt3igpw1rR0EFatk5x0w4FvIeMVGbclrVrFqnWUtZHWwyYwbay9T3MDy/DcVcFkKEopu+ladJahyepbU372YyKDy/Dd3jfpBDd3k8cg0fV72SLItH1EBSfKGO7vGPlCt3eakclUl/TjwHrAU/Zx4IoxnyiXqoD5Qbo/E3FhIL8EeCHxor1VwQGCsuy9TuYvTNTZTfZZ0GZ0CaGjB9KVnqpPssd/PV3/SfA3M0WaNGJ/NYj2fw8Q89ifUXcbWaCyGmsdSxO6K4DksRvj59xqvN3oY5x3oaM3MxHrR4fIPNV/aR7JfdaHrIb/MQ9YI+RkjouQUf+fw/wDql/25HPxZ0HIWdsfh/wDVL/ZIzx9x1r21IiqZOpy/Ck960FiMkTRidnNkyyN6svc/EilhakdafWtJ0EYD1AzRz1OtvLlHEbnb4cDSqYaMtaTK9TJcfwtrvRMDqeM9Ze9ae4tU5KWppmdLBTj09Q1Sa13T4DRpumBxK9LFS2/WXBlqnWjLoe5llTEE8On0Dcxx6UW3Aa0UX8DlCmoJN6VsLPpOmYsoJkM8Ludidqt55VgNeVobjm1hql7LSWI5LqvcveTBsvLEdwyWWeoz4ZFm9ckuJKsh759xBYeWSOWWmOjkOG1yZJHI9NbG/ewK7y2yOWWpbzRjk6mvwofHCw2RXADHeVZveJY2q9SlwZuc2lsQ6MAjDUqz/CxKjWfR7zbsKwGOsFU2yS4hWT5bZmtmizQMxZNXrMf6Ph08TQzRZoHyOmXskZQ/l61Oslnc3K+be11Zpq+zWyhYfSws5vNhFye6KbfcYjtXreSv4g4SrZSk6Ut1RWXbV0ddg8ZGaUoSUk9qaa4o8JwXIzF1P6eYt85KPdrOsyDyDrUnnPFypPdRv3tuz96O2/rk9cpMnRj5LqunBRlN1GvxTzVJ9eaku41KeIi+glomzQZg6OnUyRBEFhOCetE9hOJFUZ4KL6Oojlg3s09xoZoVEDOi5R+envLEKyevR8Cy0MlRTBqNxI2iXmWtTsBp7VwLomwEdJoxRQyfLSzTU1vRm0JRCkNdaO8a8TEgkEQPGoZLHjDFoRnyyiQzyi94xGtYVzEnlB7yGWNe8YN5zjvQyVeO8wHiW9WkSz3sZcVtvFxI5ZQiZccJN63YljgN7YFmWU10ETyowxwcFs4ksYLYkXB49/Dfkzh8Rh5VKsM6aqOKfQknq1bTtI8m1D7tpLdZL4GJ/CH/AKWot1Z98Yndos9LfbnZ5OqR2X6iOzWtNdZ1CYpQT1pMI52nVLFOsac8nwf4eGghnkrdLiMEdPEFyljH1lGWBmtzGZslrTRBtwxK6iaLT1MwYVmWIYgDWSCU6WLfWWYYhMgfYTiPjZ6gtARNDc0mQs0CFxGuL2MmcBrQFaop9ZWnVktdzSsNaKjLdcCnJ6kzXp0E9FkWFBLURWLHD1HsJYZNk9bsa1xJAZ0Mlra2TwwcFsLVgWAZGCWpIIbCsA1IDQ+ws0IjkgKNyVRCqYHl38JHahWX+av9iO9uec/wpxlOMatOU0pympRi3ZtKNtG89FTNcfUb5e0gkhsWOuGBQ4CYbhYNhZoUBIaI6mGi9aIXgFsbReERNZrwclq0gUZLWjTEDVCFaxZp4sklTT1ojeFXURVmGITJE09RQ/lmtTElJAX80FitHEvaTRxC2hBcQZpIrMEkFGmh7QqSJVEGmpBSH5oHJLaMDLBsMliYohnjBiLGaGxnTxj3leeKA1Z1oraQyxiWoyZ4gilWKNOePfUV5Y17yjdscqW8sivGMkUYyu2tVrHTYTKden93WnZbJPPX6tPec1kTQma6Zwlx6K6bCcr60fvKcZ9MW4vsvR3mzheV+Hl9typP88XbtK6ODUiS5r+lZvGV6jhsXCorwnGS/K0yweSKkk7r6r3xbi+KNHDZZxNP7NZyW6az1x195rvjN6f49LCmcVheWU197SUumEv/ABfibGE5V4aeufNvdNOPfqNSys9tjoIsdcrUcRGavCSkt6afwJky2M2HhsNuOuTEKwQISI0IhCQAaGumiVIGaERqG5juckukextywOjjba4jZ5REMlST2IUxHPGX2kMsSTSwcXq0FepgXsYwNlXIZVgVMNJbCOFGT6BgLqjc5ssQw62kqitiLiKsaDesmjQS6SUDZoCw2ewUpDJsg8XyTqZppoxMmVLXNONU8r01bTHFdTHKYFtDk0VlIdGQE7Q5JbbEKdxyCpaUVF3g3F74ycfgauEy5iIaqmet01fvWkxrjlM1Lfh4rrMPywa+9pe+Dv3Oxr4TlPh52WfmvdJOL7zz5TY+99ZqdS/Wb05XqlKtGSvFp9TuSXPJ6V46YSlB/lk13ajUw3KDE0/xqa3TWniiznGL0r8eiiORwvLP2tJrpg85cNZsYXlHh6mqok90vqvvN+Gbxsaw9Mhp1FLSmn1O48mIepBsRhTFiYLiBocmJkDLiuOUQOJrV02RTktJdKVXWyypTQXCBo0hokh7Vhs5JayBqiAycocpKFLRnZz1WjpZzWN5W1pP/DSpq+i+mT6xbI3ONrhKNWxchiDKpzJqczxvRWtCsTRqGVCqTKsyo1M8fnGZGsTRqlRfUh6mUY1WSQqBVxMcVOcHxqBFpLpHoqc4OjUYFoNyBTY5VAup4hdtquQqoJVAurVCo4aYTlDqk13GrheUWIh+JTX5lp4ow88dzhe6z6WSuww3K5f1KbXTGzRq4TL1CeqaT3PR8Tz1VQ56Nf0v1i8I9ThUjLU0+okseW0cU4/Zk49TaNXC8oq0fxZy/NpNd8YvTrvWxXOVw3K1PROHA1aGXqM7fWt16C6zeFjVKFaP1mWP5iLV1JcTGxmW6ML3mr7lpZuM4vxIMVioU1eclFdLscnlHlROV1SSgt7126jCrzc3ecnJ9LvwM3qSOk6dvtv5U5YLTGhFyepSf2etbzncZlGvV+8qO26P1V3AaGSSOd52uk4SK8aaQ1k8iOUTOjl40yaMACOcdEiQ5SEIpkPiyWMhCEY+pFIkjMQjQmjMemEQDlIkTEIqDcfngEFOUx1xCIhXCmIQUs4WcIQBcxyqgEFOVQcqwhCKe8TK1k2r7mZ97BENQnNjHUEIEBTFnCEA1u4GIRTP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2" name="AutoShape 18" descr="data:image/jpeg;base64,/9j/4AAQSkZJRgABAQAAAQABAAD/2wCEAAkGBhQSERUUExQWFRUWGBcVFxgYFxgXGBgVFxQXFxgXGhgXHCYeFx0jGRgYHy8gJCcpLCwsFx4xNTAqNSYrLCkBCQoKDgwNFAwPFCkYFBgpKSkpKSkpKSkpKSkpKSkpKSkpKSkpKSkpKSkpKSkpKSkpKSkpKSkpKSkpKSkpKSkpKf/AABEIAMgAyAMBIgACEQEDEQH/xAAcAAABBQEBAQAAAAAAAAAAAAAEAAECAwUHCAb/xABEEAABAwEFBAYIBAQEBgMAAAABAAIDEQQSITFRBUFhcQYTIoGR8AcyQlKhscHRFGLh8SMzcpJTosLSFSR0gqOyJWNz/8QAFwEBAQEBAAAAAAAAAAAAAAAAAAECA//EABgRAQEBAQEAAAAAAAAAAAAAAAARAQIS/9oADAMBAAIRAxEAPwDqTGK1rFMBXMs55LSKOrT3UUYAM6qF0e6PPNAK5qgWI4QtO5RfY9PugALE8by01HkK6SMjNVliKtmFCJG5H1h9VbZnXXflf89x5FU2V1DTMHz4KxkF2rfZ3ct4UE7l1xjNaHFv1H1/dFx5IdrusZUHtNOHMb++ieKcO30O8Voa/VQElRLqJXtfFU3a45qiwzhIThVliiWqggOToUVBqimZVUA1ph3jd5+CoYymJwA8/L6I58mmKBdH1jiweoPW4n3eSCn8O2dkglaHRSC5ddiHR0INRxqfNF5a2pA1k8rGEljZJGNJzLWyOa0nU0AXpbpP0hZZonyu/lQi+ae04GjGN5uutHOu5eYC4nE5nE8yan4qauGSSSWWiSSSQewY4Kc96tASDsMSk1wOS2wHtLwHCun1UQAd4StbalDhioufIBln53oyiz2s4LRZkFBU+NCSQU5Iq0WijgNc+A/dPdG8oB7M2le6iG2lNQXRm7M8D8ifkj55boqeQCwLdbBE3rJKmr42G6Mb0srImngA547gUBtmmLKU0FRuKLeY35ih1CELMN+CmBr8FFFMs7h6klRoUxmc312d7fmhS/uV7LY4b680RaLUw5O8VF9qaPaB5BQdaWH1mY8ExtTBkwcyqI/jK+qCe4KQEp9nx/VQdtJ+QoO5Uutbz7R8fsgNNmeR2ngDQYfJD2q0tYy5GeZ870K6TVUUqe8DvrQfNBzf012z+DZow6l6SSQtrm1jGta4jg5xA4l2mHJls9LtvutlrkmJ7NSyIbmwscQwDmO0dS9xWMstYSSSSikkkkg9ZjaQwq0jkVay1tOIdTmgCoOYtVmNp2Oh4hMIh+6xWYHA05YK47QkG+vMBKjWjjAOVVJ9oAzLR3rFNoc7NxPCtB8E7Y0oOktTK+qXHX91A2924AfFDE0+6frBuQKZ5JqTWgXznpEtZh2bNIPWYYHN4vZaInAc6tX0Iz8OPn9Fxr0xdK+unFkjP8OA1kp7VoO6oOPVg3f6nP0CDsVit7JmNljNY5W32HVru0OWhGoKJbMN6416LOnbIWGy2iQMYDfge40aC49uJzsmgntNJwqXioqF0O29JrNGKvtEDRurKzxoCSix9IcVU5fCz+lCxR5WoP4MY+T5Np8VtbF6ZQ2oVhkZJqGmjxzjdRwUI3pAfOCi5p4Kj8c076c8FH/iLCaA1Kovamck28cge4LA6SSbTvBlhs0ZwBdNM5l0E17LWl1SRvJHJVG6fPd55LkfTf0oPMjobG5ojaC0zjtOc/EOMZOAaK0D6E5kblu2v0fbatjblrt8LI3etHGHXTwc2NrQ4cCSErJ6A4RTrrbI7hHGyPuBcXKarjIH6JONM8Oa7/ZvQ/stnrMll/rld8mUC2bH0Q2dD/LsUFRvMbXHxfeKkK80QtvmjAXnRoLj4NBW1YuhFvl/l2K0HiYyweL6L0rHaQwUjY1g0AAHg0BRktbjvVhXBrJ6HNpvpeijir/iTMB8G1Kdd0Npd72miSTClXz3qtzl8Jsj0wWORoE1+zv33ml8dd917akDSoX1li2zDOKwyxyj8j2u+AxHgskGl2muKi53BUmanPzuUuqkd6rHHu+6KtY/zUKXX8VBuy5j7LRzcPooTbDtJ9V8DB7zmyPp/wBtWjxKqJm0ePifih7bteOFtZpGRjWR4bjyOKod0IklB67aFoIJxbA2Kzt5dkOf/mQ49FWy2G9JA6Vx3yyySE86uVR850h9MVlijeLNJ101CIyG0ia7IPLn0vXc6AGpAC4/ZrLLMf4bJZnEkktY+Qkk1LiWg1JONdV6VsWw7FD/ACbHAwjf1TK+JBPxWkdoOyFAOCRa852P0c7Sl9WxTDi8NjHffI+S27F6Dbe6l78NF/U++f8Axt+q7Y+1OO9VB5qcTu3pCua2T0Cf41uA4Rw/6pH/AEW1ZPQrs5hDny2iVw39Y1nh1bQR4r7BowTtViKrBsezQNuta9w/+x75TyrI44I5lpa31GAeA+QQ91PcQXOtzjp4fdRNqdqVEMTuiwQP+JcfaPyUKqbWVFVIRqioJEK8RcFLqUQNRSDUSIE5iQCFv08+KSI6nHmB8CkivJ1UzW0NRgdRgfEJJwubbufoNlc+xzSPe97xOYwXuc+6xsUbg1t4mgq5x8F0C2WlzSA2mIOOfnNc19A0/wDytpbpaGu/ugH+xdNlhvAcN61jAI2mQ+2e7BVGpzJNdSSizA0Zu+SbrI2moqT4qi+zQhjTXfiTp+yzppy9wO7IDQKy1WuouivGu/RUxtr53oLGtUriJbEp9UqgURpurx7gjBEmcyh7vqgGbF804i8+c1a94FfJVbpCcsPOqCXU+fOSmIlU2oyVzJO5A4jTiPFXMNeamGcEA0MfZHh4VU2RZq6JmYpvr3HH7qfV4oKRGnDFeGJXaKKpuJ+rqrg1OgHczEHjTuI/QJIiRlR5zGXySUHjlJJJZbda9A0mFtGjrM7xE7T8gutWhl6gXGfQVaKT2tmsUTv7ZnN/1rtNnkyJ3fRaxjVMdhU2WBG/iG7q+B+uCbrtG+JoqMy12SgB408clXG1aMxLxTCnDHLFDCGm+vcqCmR4D90i8czwVD5qCle4fU71S55PAcERdLaAPsPqq+0cQCAotiRLZTvxQUNiVgiVrWivBWCQDdRBQIKKLokR+I5fFM4A4/sgGD6Z5ImK0d4+KgGDeqZAK1bh53ID2vxB1FO8VI+qtIWdHNrgfPgr753k/dSKJc4b8FHr26+eaEM40PeVDr+ACA02gcfBRNo4fEIMzHVQLkBptB/KEkAkg8oJJIyy7HnkYXxwyyMGbmRve0HSrQRX5LDT6f0SbS6racbd07JIDxcRfZy7cY8V6Asz/v5+C8p2C2mGZkjMXxPbIB+aNwdQjMVIovUOztoxzMZNEb0Ugvsdqw1pyIyI3EFVNF26VwAphU0J4UOSzyCTiSeZK1pI6ih88kP+C4jwp9VpGeatN4YUx0BpuNEZBaBJ2mGj6CrSc6cNOIVn4Vu91a/ZYLCW6gjxByVxG+KE0Iuu015aqxkXBA2faIeLsnc7LHjoUZfLPWNRud/u+6AgWfVNJDQYZK2OavnAppjhRAM87goCNXlqtaxvBALcTjBF4cFU5oQVvYkITorYvW8+KIKAAxpmkhEyt0z4IZ0orQC+7QZDmcggndvDz81S9lKbwcjrhVRtLmtFZXV0jbl37z30CDj2mZZAALrQCQN+Awr9kUYkmqmJUDlJRqnURwz0d+jd1tInnqyyg4UwdOQcWsO5lahz9+Q3kdqa7qg2OJojYwBrWtbgGjIADADhnqpYlrepLLgADQwtugDABpGAaMqDRXxAtb2zU5/pxWsyLrP2nsKz2pv/ADVnhkOVXsF7ueO2PFT2LsmGzxCGC82NpcWtc4uu3nXiAXY3ak0HFGCRrjSn79ysYwCtMEQwDhy5pqqp8Dzv76qU1ophSpGaQTqqLTZA/HJ2v31Txy1rmPlv71S7aTQaHHkR9VFCPjLTQ4H4Hlqi7JbyzA4t0+yn1olabuO7EHsn7oW5u3jz4K4jXioRWIgjew+ez8layWuWe8HMLFjkLDUGh84cVow2tshFey/cdeR+hVBDQphxUBIWkB+B3OGR+yvDK76KCouKYVVxipmfuqZJQDTEn3Rie/RBax9eahJbN2bvdbn3nd3qqWtKyOEbfdBxPM/ZBS7UoLsQujXf4eOaAud1B/FddByY3Mjicz3UCAn2waUjFxvx/RBvJJqSSTrml1fhqgHecanmT+pQ83SCzWRwNpnjhJbUNcTfIO8MaC6nGis2psy1yxkWSWKB+P8AEkaXkYexSoYfzEE5UXn/AGxZpY7RKye8ZmvLZC515xeDiS72q4EHQhTdXHarZ6ZNnM9R0839EJaP7pCPkvn7b6df8GxnnLN/pjb9VylJZrUfc2z0y299bgs8I/LFfPjISkvhkkI9M9HOj4scbmh1686+aDAG6B2Qc8AtCO1EkC7nxNaKTJHE5Dju+KvdIG5n7rowRo0bgh2xVx1r5orupDjermk5t0UbzKgi990ADTMqDQTmAeYVkUbq45Y5/BSe5pwJzwQDTgOaRXPRBw7HLnAXsN+GIC0RYsc8EVFFTAcyfO9BGKzANDWijR5/UlB2h4JwRVsn9luQz+yBcEFb46qosor1FzlRfZtoEdmTtNPeR90ewEAFnbZuG8cj9Csct0UL7mnskiuhUG1IXUq8iJugPaPM/QIKXaoaCIW0/Mc/PErMc8k1JJOpNfnknawnAIHklLjUkk8Umtrlir2WXXwV4bTIKiqKya+CJisocQKYD5JmY4DM5LTihuineSoKJ3tiYXU4AancPO5eaOnrydp2wnPrnf8Aq0L0DtG2X3YeqKho+vf8l556Zn/5C1//ALyfA0WdaxjJJJLLRJJJIPWTpQMz3KHVtdjj+yoZPE81vUOhwRdyjeyOS6uZz2W0aFTGH1xPjomZC68DiKK2S1gGmJppioHfK3KvNM2ztz3Z5+fITxwhwBukV3HCnDxTWyzEtpeut30FSRhhoAqJ2eZrx2CCdN/hpvVk1Q2jRzKEh2NGPecRvvf7aIm1FwY5zKXhU0ONaZjwUAbmU4KEjKKEPSFpHbYR/SQR4FEttMEntgHj2T8VQG4qNFou2ZvB8fuFQ+yOG7wxUA4CZ8VeCmRRKiopbZ9fh91aMMAnSQK+ptKgGouyWWpqch8TogIskV0XjmchoPohdq2vC4P+4/RFW21XG19o5DzuWBNJmTmanxUFM0i4F0rdW32v/qJvhIR9F3e9Vc66I9Dfx+1rVJI29ZobTMX1ykf1zyyLQjC878uHtBTVx8ds/opa54zLDZZpIxheawka4DN3cDms20xOjddka6N3uvaWO8HAL1g6rjngMBz1FMu5RtVnErbkjGvaMxI1sgPc4FTyV5OTL0XtL0Y7Nmx/Chhpi6JzoTXk3s/BJItPCwuc1ozJoPkt+y2AMIHWPJpWlbo3DLvXPNl9PrJNS7MI34ENlHVmoyoT2T4rpHXXmxyilOySRjg7A4jA4n4LTK4uF6nCvxThz/ZZwryULSKFrtDQ8jgfjRExlBUInnNwHLFQmsQpiSSiiluRVNmdUA9x+Stpj5zCAfK5hIawvruxw5o6MEtFRQ0FR+an3RHym0rL1crmjAes3kcQO41HchyVvdIbLVgeM25/0n7Gh8VgILoLQ5nquLeRp+iPi29IM6O5ih8QssKQKo32bcjdg9pHg4fdWxshf6jhXQGh8CvnCnI1UH0T9muGRrzwVJsrhmPr8lkwW2RnqvcBpWo8CjoukDx6zWu/yn7IDILMSaeQji4Nbo1oWeOkEfuvB7j8aoa17RMgyo0Y0zx4/ZBVarSXuqe4aDRZ80isml+yAtluZFG+WV12NjS9ztGjhvJJAA3khUAbf2lIwRw2bG12g9XAPc9+d2dGxiuOv9JX2HR3YMVhszLPHWjQaupi9xxfI7E0LjuqaCg3L5/0f7Ic8v2laW3ZbQ0CFhx6my5xsb+Z/rOOmlSvtYoiTU5nzksh2gCn7YKd7GpHPzoofh+/Tf3KNx2/Cm4KiwNBOlfICdUl5zphoUkHkg8fv816B9EEsj9ltjlY5oaXtjLgRehcbzHtHuhxcAd91cDs0wY9rnNDmtc1zmnEOa14LmngQCO9enLNtNpnFAW3rzCDlhUtoe6g0qs8ta02duOh3ih5jAqNihlBrI4EAEU8KGvcoTWaWrrjw1pxNdxpjuQkrIh/NnLjoDX5VWmWpLbWNze0d9T4BC/8ZZk0PeeAos2bakLMI4r51fl4fsh37bmORbGNGAD7orcE07vVjDeLj91CWJw/mzhvAGi+cfNI7OV/HtH6FPZ7IXOAbUk+cTuA1Qb79tRsYGR3nkC63Su4kniVVtyCMMBIaJHEerv96vDiqp7FHAAXG/Jm1taAnUjOiw9p7SuMfNKSQwXnkCpDQQMGjSuQ4oLwpLN2Z0hs9owhmjefdDqO49h1HLSPFENROnSKoQSSTVQPVW38FS5yjfqgZxqsGGwnadu6il6x2N4daPdmtIrcgG5zWZuH9Vc2qzpLtSRjY4LNja7STHCPcHtzO0DBWh1r7pX2nRro0yw2WOzxYho7TqYvcfXkIrgXHdU0AAU1Wm6UmtKU4jM7ypGUbsabxqrImAUHnBJsQOGVUQjJQ5jknvU3V8/dVCDDDzjmomM5nNBeCK0KSHMhzwA+W5JB5Jc2uGop44Lu+x7T1tmgkzvwxOP9Vxod/mBSSWeWtFvkccCSeZJ+BTxNFe0XU/LSv+bBJJbZbEex2ytvQyY7w4UNe7EeB5oG0WN8Zo9pHHMHk4YJJKKVnhc9wa0VJ+WpO4LaeWWVtBR0jh5J0boN/wAmSQYssrnG841JxJ/T4LM6Qw3rJaRrBN8InO+iSSI4Mcc8fO7Ra+zeltrs+EVokA91x6xvK6+tByomSXNt9Rs70tyigngY8e9G4xu/tdeae4tX1GzvSPYpcDIYXaTNLR/e2834pJK1I+ghtjHi8x7HjVjmvHi0kK4OTpLbJihrfbmQRvllddjY0uceGgBzcTQAbyQnSQVejvYzn39pWptJrQAIWHHqLL7DG1Gb8yd40vGv21D6xrXgadySSYJ9aczQDjuFdc1IS1OAOgP6JJIJdbjQOGlFIPpuSSQIUyKSSS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4" name="Picture 20" descr="https://encrypted-tbn1.gstatic.com/images?q=tbn:ANd9GcT9vDpMHBMnRs-n4IGkd7gLLsEJxvyAFqnoWf1ECgrO_liy_lfM"/>
          <p:cNvPicPr>
            <a:picLocks noChangeAspect="1" noChangeArrowheads="1"/>
          </p:cNvPicPr>
          <p:nvPr/>
        </p:nvPicPr>
        <p:blipFill>
          <a:blip r:embed="rId4"/>
          <a:srcRect/>
          <a:stretch>
            <a:fillRect/>
          </a:stretch>
        </p:blipFill>
        <p:spPr bwMode="auto">
          <a:xfrm>
            <a:off x="6248400" y="3429000"/>
            <a:ext cx="2143125" cy="2438400"/>
          </a:xfrm>
          <a:prstGeom prst="rect">
            <a:avLst/>
          </a:prstGeom>
          <a:ln>
            <a:noFill/>
          </a:ln>
          <a:effectLst>
            <a:softEdge rad="112500"/>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997</TotalTime>
  <Words>1060</Words>
  <Application>Microsoft Office PowerPoint</Application>
  <PresentationFormat>On-screen Show (4:3)</PresentationFormat>
  <Paragraphs>75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Transmission Of Heat </vt:lpstr>
      <vt:lpstr>The capacity to do a work is called as energy . Heat is a form of energy. Heat helps in cooking food. Heat makes steam of water in a pressure cooker. Due to pressure of steam the lid moves and the cooker whistles. Steam goes out. This means heat gives energy to water.</vt:lpstr>
      <vt:lpstr>To know the quantity of heat in water or any item , we count the ‘temperature’. Temperature is quantity of heat in an item.  Ice is colder then plain water. Plain water is colder then warm water. Warm water is colder then hot water. We know the difference in hotness of items by touching , but we cannot count it. Temperature helps in knowing the difference .</vt:lpstr>
      <vt:lpstr>When you have fever ,the heat in your body is more then it’s normally. We cannot say the temperature of our body as hot , cold , more , less because the whole body does not have same temperature.</vt:lpstr>
      <vt:lpstr>As water flows from higher level to lower level , similarly heat also flows . There are three types of heat transfer.  Conduction – Steel spoon kept in a pot on a burning gas , after some time the other end of spoon becomes hot . This means heat transfer from one end to other end. Transferring of heat from one end to other end in an item is called as conduction of heat.</vt:lpstr>
      <vt:lpstr>The object through which , heat is travelling is called as medium. Heat can transfer through metal easily. It is good conductor of heat. Metals are use widely as good conductors. Ex. Cooking utensils , boilers used in industries , medical utensils used for sterilization.</vt:lpstr>
      <vt:lpstr>Heat conduction needs  medium to transmit heat. Medium is made up of small particles. During conduction particles does not move. It vibrates and pass the heat to next particle . This is the way heat is transferred in conduction from one end to other end. The speed to conduction depends on medium. Conduction is mainly through solid medium.</vt:lpstr>
      <vt:lpstr> Convection of heat – Take a cup of water and heat it , water at the bottom becomes hot. Hot water is very light and it rises to the surface of water. Cold water inturn takes its place and becomes hot.</vt:lpstr>
      <vt:lpstr>The heat is a bottom-up flow of immigrants. This is called the circulation flow streams . This process of heat circulation or circulation flow of immigrants is called thermogenesis.  </vt:lpstr>
      <vt:lpstr>Liquid and gas or liquid media is required for convergence . In circulation process medium grain might leave the place of the original . In convergence circulation stream takes part . Salty wind , wind material are an examples of convergence gas medium .</vt:lpstr>
      <vt:lpstr>Heat radiation – The distance between sun and earth is millions of kilometers. There is not any liquid or gas present between the sun and the earth, except air . But the heat of the sun reaches the earth . The transfer of heat in the absence of medium is called as migration of heat or heat radiation.</vt:lpstr>
      <vt:lpstr>Hot air around the vessel to be hot,  feeling warmness of fire without putting your hand in the fire , are examples of transfer heat through emission/radiation .</vt:lpstr>
      <vt:lpstr>Heat transfer from higher temperature towards lower temperature. Each hot item ( solid, liquid, gas) emits heat to all sides . If emitting heat comes in contact of other heat - emitting surface / materials , some of the heat is absorbed , some of the heat is reflected. If heat is absorbed , its temperature increases. </vt:lpstr>
      <vt:lpstr> The majority of the white color reflects heat where as black color absorbs heat. So the clothes in summer are white colored and in winter dark colored clothing is comfortable to use . Since black color absorbs heat , pots used in solar oven are colored black  from outside and the solar oven is colored black from inside.</vt:lpstr>
      <vt:lpstr> Hot substances always radiate heat in the form of heat radiation . Due to this after some time the heat in the item becomes less. It means temperature of item decreases. We say the item is cooling down or cool.</vt:lpstr>
      <vt:lpstr>Very cold or chilled item if kept in environment, the item absorbs heat from the atmosphere or environment, so its temperature increases. But sometimes it is necessary to retain the temperature of foods.</vt:lpstr>
      <vt:lpstr>While taking Tea - Coffee or soup to patient in the hospital , it may become cold. It  cannot be heated again. Hence thermos flask is used to keep it hot.</vt:lpstr>
      <vt:lpstr>The structure of Thermos flask is like two thin glass bottles fixed in one another with some distance in two layers. The inner part is shiny like mirror . Vacuum pump removes the air holding space between two layers. The glass bottle is fit into the plastic bottles, and a plastic lid is used to cover.</vt:lpstr>
      <vt:lpstr>Work of Thermos - The vacuum in the two layer of glass bottle does not allow flow of heat either by transmission or conduction. Surface like mirror reflects heat inside emitted by item.</vt:lpstr>
      <vt:lpstr>Glass and plastic are bad conductors so heat does not get transmitted through them. Due to this the heat cannot be transmitted either from inside to outside  or outside towards inside .</vt:lpstr>
      <vt:lpstr> Heat can not be transmitted either from inside to outside or vice versa by convection, conduction and radiation . Due to this interior food remains hot if hot item is there or cold if cold item is present inside box.</vt:lpstr>
      <vt:lpstr>Now a days to keep food hot ‘ thermo ware ‘ utensils are used. The outer cover is of plastic and the inner layer is of steel. The space between two layer contains air.</vt:lpstr>
      <vt:lpstr>Air is a bad conductor of heat . Thus heat cannot be transmitted from inside to outside. Shinny inner surface reflects heat back inside. The cap is of plastic. Plastic is bad conductor of heat ,hence the hot item remains hot for a long time.</vt:lpstr>
      <vt:lpstr>Some of the substances does  conduction of heat easily and quickly , they are called as good conductor of heat . E.g. Iron , copper and other metals.</vt:lpstr>
      <vt:lpstr>Some of the substances does not allow  heat conduction from the substances easily and rapidly. Such substances are called slow heat carrier or bad conductor .  E.g . Plastic , glass , wood, thermocol etc . You might have seen snow kept in wooden case which does not allow ice to melt quickly. We have seen cooking spoons have wooden or plastic handles.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àmÊ`m§Mm {Zdmam</dc:title>
  <dc:creator>Admin</dc:creator>
  <cp:lastModifiedBy>Admin</cp:lastModifiedBy>
  <cp:revision>188</cp:revision>
  <dcterms:created xsi:type="dcterms:W3CDTF">2013-08-07T11:34:09Z</dcterms:created>
  <dcterms:modified xsi:type="dcterms:W3CDTF">2015-08-10T05:29:01Z</dcterms:modified>
</cp:coreProperties>
</file>